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0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3" r:id="rId2"/>
    <p:sldId id="266" r:id="rId3"/>
    <p:sldId id="277" r:id="rId4"/>
    <p:sldId id="278" r:id="rId5"/>
    <p:sldId id="273" r:id="rId6"/>
    <p:sldId id="269" r:id="rId7"/>
    <p:sldId id="279" r:id="rId8"/>
    <p:sldId id="267" r:id="rId9"/>
    <p:sldId id="260" r:id="rId10"/>
    <p:sldId id="271" r:id="rId11"/>
    <p:sldId id="280" r:id="rId12"/>
    <p:sldId id="281" r:id="rId13"/>
    <p:sldId id="282" r:id="rId14"/>
    <p:sldId id="284" r:id="rId15"/>
    <p:sldId id="274" r:id="rId16"/>
    <p:sldId id="272" r:id="rId17"/>
    <p:sldId id="264" r:id="rId18"/>
    <p:sldId id="265" r:id="rId19"/>
    <p:sldId id="275" r:id="rId20"/>
  </p:sldIdLst>
  <p:sldSz cx="9144000" cy="6858000" type="screen4x3"/>
  <p:notesSz cx="6669088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79BBB"/>
    <a:srgbClr val="004E7D"/>
    <a:srgbClr val="0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97" autoAdjust="0"/>
  </p:normalViewPr>
  <p:slideViewPr>
    <p:cSldViewPr snapToGrid="0" snapToObjects="1">
      <p:cViewPr varScale="1">
        <p:scale>
          <a:sx n="71" d="100"/>
          <a:sy n="71" d="100"/>
        </p:scale>
        <p:origin x="54" y="2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126" y="5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185D6F-1D50-40A7-F9DB-1B1D490130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CE1AA-BF98-9DF7-EABA-F685A49979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48183-BD02-1629-2858-D43CA79147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08B17-9579-4DB2-BE42-F025542C5F8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82803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521E9-861C-4F1E-98B5-5325D8B1FE93}" type="datetimeFigureOut">
              <a:rPr lang="fo-FO" smtClean="0"/>
              <a:t>17-02-2023</a:t>
            </a:fld>
            <a:endParaRPr lang="fo-F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39838"/>
            <a:ext cx="4465638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o-F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o-F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9802-9E50-4C61-9EBD-43DDA0831594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123318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types of botulinum toxin are rapidly destroyed by heating to 100 °C for 15 minutes (900 seconds)</a:t>
            </a:r>
            <a:endParaRPr lang="fo-F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49802-9E50-4C61-9EBD-43DDA0831594}" type="slidenum">
              <a:rPr lang="fo-FO" smtClean="0"/>
              <a:t>5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56779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 err="1"/>
              <a:t>Figure</a:t>
            </a:r>
            <a:r>
              <a:rPr lang="fo-FO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49802-9E50-4C61-9EBD-43DDA0831594}" type="slidenum">
              <a:rPr lang="fo-FO" smtClean="0"/>
              <a:t>10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71448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 err="1"/>
              <a:t>Figure</a:t>
            </a:r>
            <a:r>
              <a:rPr lang="fo-FO" dirty="0"/>
              <a:t>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49802-9E50-4C61-9EBD-43DDA0831594}" type="slidenum">
              <a:rPr lang="fo-FO" smtClean="0"/>
              <a:t>11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27774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 err="1"/>
              <a:t>Figure</a:t>
            </a:r>
            <a:r>
              <a:rPr lang="fo-FO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49802-9E50-4C61-9EBD-43DDA0831594}" type="slidenum">
              <a:rPr lang="fo-FO" smtClean="0"/>
              <a:t>12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107900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 err="1"/>
              <a:t>Figure</a:t>
            </a:r>
            <a:r>
              <a:rPr lang="fo-FO" dirty="0"/>
              <a:t>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49802-9E50-4C61-9EBD-43DDA0831594}" type="slidenum">
              <a:rPr lang="fo-FO" smtClean="0"/>
              <a:t>13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540089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 err="1"/>
              <a:t>Figure</a:t>
            </a:r>
            <a:r>
              <a:rPr lang="fo-FO" dirty="0"/>
              <a:t>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49802-9E50-4C61-9EBD-43DDA0831594}" type="slidenum">
              <a:rPr lang="fo-FO" smtClean="0"/>
              <a:t>14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71268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/>
              <a:t>Vanligur hjallur, klæddur við plastikki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o-FO" dirty="0"/>
              <a:t>Eingin trekkur</a:t>
            </a:r>
          </a:p>
          <a:p>
            <a:r>
              <a:rPr lang="fo-FO" dirty="0" err="1"/>
              <a:t>Avfuktari</a:t>
            </a:r>
            <a:r>
              <a:rPr lang="fo-FO" dirty="0"/>
              <a:t> ~80%</a:t>
            </a:r>
          </a:p>
          <a:p>
            <a:r>
              <a:rPr lang="fo-FO" dirty="0"/>
              <a:t>Lítil el-radiatorur. Tendrar, um hitin ferð niður um 8 stig. Verður bara brúktur frá </a:t>
            </a:r>
            <a:r>
              <a:rPr lang="fo-FO" dirty="0" err="1"/>
              <a:t>kjøtil</a:t>
            </a:r>
            <a:r>
              <a:rPr lang="fo-FO" dirty="0"/>
              <a:t> verður hongt upp, og fram til </a:t>
            </a:r>
            <a:r>
              <a:rPr lang="fo-FO" dirty="0" err="1"/>
              <a:t>uml</a:t>
            </a:r>
            <a:r>
              <a:rPr lang="fo-FO" dirty="0"/>
              <a:t> 1.des.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49802-9E50-4C61-9EBD-43DDA0831594}" type="slidenum">
              <a:rPr lang="fo-FO" smtClean="0"/>
              <a:t>18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85802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o-F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49802-9E50-4C61-9EBD-43DDA0831594}" type="slidenum">
              <a:rPr lang="fo-FO" smtClean="0"/>
              <a:t>19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73759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undirvísingarframlø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F_Logo.pdf">
            <a:extLst>
              <a:ext uri="{FF2B5EF4-FFF2-40B4-BE49-F238E27FC236}">
                <a16:creationId xmlns:a16="http://schemas.microsoft.com/office/drawing/2014/main" id="{0292BA4A-8D17-938C-7E81-3A90EB35BA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0" t="41571" r="33694" b="44231"/>
          <a:stretch>
            <a:fillRect/>
          </a:stretch>
        </p:blipFill>
        <p:spPr bwMode="auto">
          <a:xfrm>
            <a:off x="3771900" y="5775325"/>
            <a:ext cx="16557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9DC54C-A05A-713F-2D99-859EA2407A6E}"/>
              </a:ext>
            </a:extLst>
          </p:cNvPr>
          <p:cNvSpPr/>
          <p:nvPr userDrawn="1"/>
        </p:nvSpPr>
        <p:spPr>
          <a:xfrm>
            <a:off x="3400425" y="5926138"/>
            <a:ext cx="1806575" cy="77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1" descr="FF_Logo_horisontal.ai">
            <a:extLst>
              <a:ext uri="{FF2B5EF4-FFF2-40B4-BE49-F238E27FC236}">
                <a16:creationId xmlns:a16="http://schemas.microsoft.com/office/drawing/2014/main" id="{72983EDD-0070-74BD-4231-BC58329FB0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3" t="50682" r="46519" b="45273"/>
          <a:stretch>
            <a:fillRect/>
          </a:stretch>
        </p:blipFill>
        <p:spPr bwMode="auto">
          <a:xfrm>
            <a:off x="6081713" y="6194425"/>
            <a:ext cx="30765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0839"/>
            <a:ext cx="8229600" cy="614362"/>
          </a:xfr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004E7D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o-FO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1926166"/>
            <a:ext cx="8229600" cy="3981611"/>
          </a:xfrm>
        </p:spPr>
        <p:txBody>
          <a:bodyPr lIns="0" tIns="0" rIns="0" bIns="0"/>
          <a:lstStyle>
            <a:lvl1pPr>
              <a:defRPr sz="2000"/>
            </a:lvl1pPr>
            <a:lvl3pPr>
              <a:defRPr sz="1800"/>
            </a:lvl3pPr>
          </a:lstStyle>
          <a:p>
            <a:pPr lvl="0"/>
            <a:r>
              <a:rPr lang="fo-FO" dirty="0"/>
              <a:t>Click to edit Master text styles</a:t>
            </a:r>
          </a:p>
          <a:p>
            <a:pPr lvl="1"/>
            <a:r>
              <a:rPr lang="fo-FO" dirty="0"/>
              <a:t>Second level</a:t>
            </a:r>
          </a:p>
          <a:p>
            <a:pPr lvl="2"/>
            <a:r>
              <a:rPr lang="fo-FO" dirty="0"/>
              <a:t>Third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2F59E5-B119-07B5-01C9-233B8EF016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055C-90B4-42A6-822C-293D4972D0D9}" type="datetime1">
              <a:rPr lang="en-US" smtClean="0"/>
              <a:t>2/17/2023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FAE612C-B42E-010A-4BFD-5BC061CDC3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505200" y="633730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62BDF500-4A78-447A-9DDB-93C2F119784B}" type="slidenum">
              <a:rPr lang="en-US" altLang="fo-FO"/>
              <a:pPr/>
              <a:t>‹#›</a:t>
            </a:fld>
            <a:endParaRPr lang="en-US" altLang="fo-FO"/>
          </a:p>
        </p:txBody>
      </p:sp>
    </p:spTree>
    <p:extLst>
      <p:ext uri="{BB962C8B-B14F-4D97-AF65-F5344CB8AC3E}">
        <p14:creationId xmlns:p14="http://schemas.microsoft.com/office/powerpoint/2010/main" val="38690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dirvísingarframlø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F_Logo.pdf">
            <a:extLst>
              <a:ext uri="{FF2B5EF4-FFF2-40B4-BE49-F238E27FC236}">
                <a16:creationId xmlns:a16="http://schemas.microsoft.com/office/drawing/2014/main" id="{D021CF7C-EAA4-0AE7-1784-018965592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0" t="41571" r="33694" b="44231"/>
          <a:stretch>
            <a:fillRect/>
          </a:stretch>
        </p:blipFill>
        <p:spPr bwMode="auto">
          <a:xfrm>
            <a:off x="3771900" y="5775325"/>
            <a:ext cx="16557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8E49C7-6E70-1826-043E-AA4672342E86}"/>
              </a:ext>
            </a:extLst>
          </p:cNvPr>
          <p:cNvSpPr/>
          <p:nvPr userDrawn="1"/>
        </p:nvSpPr>
        <p:spPr>
          <a:xfrm>
            <a:off x="3400425" y="5926138"/>
            <a:ext cx="1806575" cy="77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0839"/>
            <a:ext cx="8229600" cy="614362"/>
          </a:xfr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rgbClr val="004E7D"/>
                </a:solidFill>
                <a:latin typeface="Arial Black"/>
                <a:cs typeface="Arial Bold"/>
              </a:defRPr>
            </a:lvl1pPr>
          </a:lstStyle>
          <a:p>
            <a:pPr lvl="0"/>
            <a:r>
              <a:rPr lang="fo-FO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30400"/>
            <a:ext cx="4038600" cy="4207933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buNone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o-FO" dirty="0"/>
              <a:t>Click to edit Master text styles</a:t>
            </a:r>
          </a:p>
          <a:p>
            <a:pPr lvl="1"/>
            <a:r>
              <a:rPr lang="fo-FO" dirty="0"/>
              <a:t>Second level</a:t>
            </a:r>
          </a:p>
          <a:p>
            <a:pPr lvl="2"/>
            <a:r>
              <a:rPr lang="fo-FO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0400"/>
            <a:ext cx="4038600" cy="4207933"/>
          </a:xfrm>
        </p:spPr>
        <p:txBody>
          <a:bodyPr tIns="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buNone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o-FO" dirty="0"/>
              <a:t>Click to edit Master text styles</a:t>
            </a:r>
          </a:p>
          <a:p>
            <a:pPr lvl="1"/>
            <a:r>
              <a:rPr lang="fo-FO" dirty="0"/>
              <a:t>Second level</a:t>
            </a:r>
          </a:p>
          <a:p>
            <a:pPr lvl="2"/>
            <a:r>
              <a:rPr lang="fo-FO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29FF57C-8B49-91C7-19BB-471E2F9B615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1C5CC-ACEF-4094-A138-7F23A376A00C}" type="datetime1">
              <a:rPr lang="en-US" smtClean="0"/>
              <a:t>2/17/2023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AB72CF-90F0-AF73-9C6A-24D52C162D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963786" y="6492875"/>
            <a:ext cx="1086003" cy="365125"/>
          </a:xfrm>
        </p:spPr>
        <p:txBody>
          <a:bodyPr/>
          <a:lstStyle>
            <a:lvl1pPr algn="ctr">
              <a:defRPr/>
            </a:lvl1pPr>
          </a:lstStyle>
          <a:p>
            <a:fld id="{CE288EB1-B14B-4E78-B597-E7D22BA24B87}" type="slidenum">
              <a:rPr lang="en-US" altLang="fo-FO" smtClean="0"/>
              <a:pPr/>
              <a:t>‹#›</a:t>
            </a:fld>
            <a:r>
              <a:rPr lang="en-US" altLang="fo-FO" dirty="0"/>
              <a:t> av  19</a:t>
            </a:r>
          </a:p>
        </p:txBody>
      </p:sp>
    </p:spTree>
    <p:extLst>
      <p:ext uri="{BB962C8B-B14F-4D97-AF65-F5344CB8AC3E}">
        <p14:creationId xmlns:p14="http://schemas.microsoft.com/office/powerpoint/2010/main" val="243083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llum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F_Logo.pdf">
            <a:extLst>
              <a:ext uri="{FF2B5EF4-FFF2-40B4-BE49-F238E27FC236}">
                <a16:creationId xmlns:a16="http://schemas.microsoft.com/office/drawing/2014/main" id="{C7BCB390-A42A-AD1C-E094-EF2E5520F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0" t="41571" r="33694" b="44231"/>
          <a:stretch>
            <a:fillRect/>
          </a:stretch>
        </p:blipFill>
        <p:spPr bwMode="auto">
          <a:xfrm>
            <a:off x="3771900" y="5775325"/>
            <a:ext cx="16557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Outline copy.ai">
            <a:extLst>
              <a:ext uri="{FF2B5EF4-FFF2-40B4-BE49-F238E27FC236}">
                <a16:creationId xmlns:a16="http://schemas.microsoft.com/office/drawing/2014/main" id="{5797970C-F96C-F0A8-C4E9-44AA2589C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0" t="34206" r="38141" b="33202"/>
          <a:stretch>
            <a:fillRect/>
          </a:stretch>
        </p:blipFill>
        <p:spPr bwMode="auto">
          <a:xfrm rot="761910">
            <a:off x="4605338" y="-766763"/>
            <a:ext cx="5318125" cy="675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>
            <a:normAutofit/>
          </a:bodyPr>
          <a:lstStyle>
            <a:lvl1pPr algn="ctr">
              <a:defRPr sz="3600" b="1" cap="none"/>
            </a:lvl1pPr>
          </a:lstStyle>
          <a:p>
            <a:r>
              <a:rPr lang="fo-FO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779BB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FE7A27F-41B3-E673-0989-CD2E6666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B274-DEC9-4EC1-A8E8-E0ED0BFFBD94}" type="datetime1">
              <a:rPr lang="en-US" smtClean="0"/>
              <a:t>2/17/2023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F033DF1-F33B-3349-1FE0-1567C229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A2B1BDA-3127-C0B7-1188-30507140E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0D2FD-A88C-4A3C-8356-F015D9CED781}" type="slidenum">
              <a:rPr lang="en-US" altLang="fo-FO"/>
              <a:pPr/>
              <a:t>‹#›</a:t>
            </a:fld>
            <a:endParaRPr lang="en-US" altLang="fo-FO"/>
          </a:p>
        </p:txBody>
      </p:sp>
    </p:spTree>
    <p:extLst>
      <p:ext uri="{BB962C8B-B14F-4D97-AF65-F5344CB8AC3E}">
        <p14:creationId xmlns:p14="http://schemas.microsoft.com/office/powerpoint/2010/main" val="60169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6FE1977-6A75-DB4A-F839-89A95D8F73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25463"/>
            <a:ext cx="8229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o-FO" altLang="fo-FO"/>
              <a:t>Yvirskrift</a:t>
            </a:r>
            <a:endParaRPr lang="en-US" altLang="fo-FO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94C11F2-E932-CC8D-4C6D-FA76E1113B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22400" y="1600200"/>
            <a:ext cx="72644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o-FO" altLang="fo-FO"/>
              <a:t>Click to edit Master text styles</a:t>
            </a:r>
          </a:p>
          <a:p>
            <a:pPr lvl="1"/>
            <a:r>
              <a:rPr lang="fo-FO" altLang="fo-FO"/>
              <a:t>Second level</a:t>
            </a:r>
          </a:p>
          <a:p>
            <a:pPr lvl="2"/>
            <a:r>
              <a:rPr lang="fo-FO" altLang="fo-FO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5C4CD-A3A5-D22C-84A5-0E07AE78D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D216E19-F1F3-4EC3-88D1-0B200929079C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35538-ED49-1DFA-D48B-B45ECCF0A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1DDF-34E7-2650-F54C-E10608517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92005AA-3167-44AB-8357-4C0B2BEB1AC3}" type="slidenum">
              <a:rPr lang="en-US" altLang="fo-FO"/>
              <a:pPr/>
              <a:t>‹#›</a:t>
            </a:fld>
            <a:endParaRPr lang="en-US" altLang="fo-FO"/>
          </a:p>
        </p:txBody>
      </p:sp>
      <p:pic>
        <p:nvPicPr>
          <p:cNvPr id="1031" name="Picture 7" descr="FF_Logo.pdf">
            <a:extLst>
              <a:ext uri="{FF2B5EF4-FFF2-40B4-BE49-F238E27FC236}">
                <a16:creationId xmlns:a16="http://schemas.microsoft.com/office/drawing/2014/main" id="{3C48D5A4-7F7A-0E76-7ABB-8A01833D56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0" t="41571" r="33694" b="44231"/>
          <a:stretch>
            <a:fillRect/>
          </a:stretch>
        </p:blipFill>
        <p:spPr bwMode="auto">
          <a:xfrm>
            <a:off x="3771900" y="5775325"/>
            <a:ext cx="16557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4E7D"/>
          </a:solidFill>
          <a:latin typeface="Arial Black"/>
          <a:ea typeface="ＭＳ Ｐゴシック" charset="-128"/>
          <a:cs typeface="Arial Black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4E7D"/>
          </a:solidFill>
          <a:latin typeface="Arial Black" charset="0"/>
          <a:ea typeface="ＭＳ Ｐゴシック" charset="-128"/>
          <a:cs typeface="Arial Black" panose="020B0A040201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4E7D"/>
          </a:solidFill>
          <a:latin typeface="Arial Black" charset="0"/>
          <a:ea typeface="ＭＳ Ｐゴシック" charset="-128"/>
          <a:cs typeface="Arial Black" panose="020B0A040201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4E7D"/>
          </a:solidFill>
          <a:latin typeface="Arial Black" charset="0"/>
          <a:ea typeface="ＭＳ Ｐゴシック" charset="-128"/>
          <a:cs typeface="Arial Black" panose="020B0A040201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4E7D"/>
          </a:solidFill>
          <a:latin typeface="Arial Black" charset="0"/>
          <a:ea typeface="ＭＳ Ｐゴシック" charset="-128"/>
          <a:cs typeface="Arial Black" panose="020B0A040201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004E7D"/>
          </a:solidFill>
          <a:latin typeface="Arial Black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004E7D"/>
          </a:solidFill>
          <a:latin typeface="Arial Black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004E7D"/>
          </a:solidFill>
          <a:latin typeface="Arial Black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004E7D"/>
          </a:solidFill>
          <a:latin typeface="Arial Black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vf.fo/netvarp/sv/2022/12/15/granska-bakteriur-i-skerpikjoti?fbclid=IwAR1toT5dPrv1ZFucG036Zu01CdqXgTaD86LuhU8BT1jr6vmTm1gi7g9s_5A" TargetMode="External"/><Relationship Id="rId7" Type="http://schemas.openxmlformats.org/officeDocument/2006/relationships/hyperlink" Target="https://l.facebook.com/l.php?u=https%3A%2F%2Fkvf.fo%2Fnetvarp%2Fsv%2F2022%2F12%2F15%2Fgranska-bakteriur-i-skerpikjoti%3Ffbclid%3DIwAR2KdUvVrTdARaoU-TyUKIi_XUC3W3tlk-IlnbH6BFXByBfvXBSuPm5s6N8&amp;h=AT03HssD_81iqCEtR8W99o_-JfLDTgx7EacvBGqgue45LejIt8IEgkh-47JFx1yJUc5R_RkuJuGzqa_L00FWhjPLeaGHFZZ5RYTHpi37seARnt-V7KhJ5Tijgk7HvebA4Auh&amp;__tn__=-UK-R&amp;c%5b0%5d=AT3n3M274pWhWlNJsS0KBHt4qqTAOUOuCxRvNGCshXHDDLe-fzLmlMt52aPEylGy6fovpcdXImGYJrDG2oc08Yn5tCsT8Nv3rMp8P6AIeys1ViJ4Si66ijk6rfR0-IpMTl3ksJtTcB_Eufeewsqcb2LP8auH3i7DnPI2rH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uthors.elsevier.com/c/1gAvvcF3iBUdM?fbclid=IwAR1I5WQ31BATn3PpY-MAJoDFwtRyb3P8RG7MNbABX12CaHt4GZUI4_qCWEQ" TargetMode="External"/><Relationship Id="rId5" Type="http://schemas.openxmlformats.org/officeDocument/2006/relationships/hyperlink" Target="https://www.setur.fo/fo/setrid/tidindi/visindalig-grein-um-skerpikjot/?fbclid=IwAR3QBMUECpsquFZVj4NIbTKfAQHx6N5oVYt3Rxa_RWkh6kECXYQlSnUWEYE" TargetMode="External"/><Relationship Id="rId4" Type="http://schemas.openxmlformats.org/officeDocument/2006/relationships/hyperlink" Target="https://www.dropbox.com/s/n3w1tyifnlsbrlh/Skerpikjoet_GMF15Des2022.mp3?dl=0&amp;fbclid=IwAR30IS8OqmW8uSjzdUWm6QRfWucIU-S_Vv6hZ1xb_Bn4o3jzjEtbhyCby2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>
            <a:extLst>
              <a:ext uri="{FF2B5EF4-FFF2-40B4-BE49-F238E27FC236}">
                <a16:creationId xmlns:a16="http://schemas.microsoft.com/office/drawing/2014/main" id="{489DE745-219B-5CED-79F8-815E774B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17" y="900219"/>
            <a:ext cx="7772400" cy="3014833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</a:t>
            </a:r>
            <a:r>
              <a:rPr lang="da-DK" altLang="fo-FO" sz="44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Bakteriur</a:t>
            </a:r>
            <a:r>
              <a:rPr lang="da-DK" altLang="fo-FO" sz="44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á </a:t>
            </a:r>
            <a:r>
              <a:rPr lang="da-DK" altLang="fo-FO" sz="44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skerpikjøti</a:t>
            </a:r>
            <a:r>
              <a:rPr lang="da-DK" altLang="fo-FO" sz="44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</a:t>
            </a:r>
            <a:br>
              <a:rPr lang="da-DK" altLang="fo-FO" sz="44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</a:br>
            <a:r>
              <a:rPr lang="da-DK" altLang="fo-FO" sz="32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Hvat</a:t>
            </a:r>
            <a:r>
              <a:rPr lang="da-DK" altLang="fo-FO" sz="32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er </a:t>
            </a:r>
            <a:r>
              <a:rPr lang="da-DK" altLang="fo-FO" sz="32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tað</a:t>
            </a:r>
            <a:r>
              <a:rPr lang="da-DK" altLang="fo-FO" sz="32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sum </a:t>
            </a:r>
            <a:r>
              <a:rPr lang="da-DK" altLang="fo-FO" sz="32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hendir</a:t>
            </a:r>
            <a:r>
              <a:rPr lang="da-DK" altLang="fo-FO" sz="32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</a:t>
            </a:r>
            <a:br>
              <a:rPr lang="da-DK" altLang="fo-FO" sz="27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</a:br>
            <a:r>
              <a:rPr lang="da-DK" altLang="fo-FO" sz="24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tá</a:t>
            </a:r>
            <a:r>
              <a:rPr lang="da-DK" altLang="fo-FO" sz="24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</a:t>
            </a:r>
            <a:r>
              <a:rPr lang="da-DK" altLang="fo-FO" sz="24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kjøt</a:t>
            </a:r>
            <a:r>
              <a:rPr lang="da-DK" altLang="fo-FO" sz="24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</a:t>
            </a:r>
            <a:r>
              <a:rPr lang="da-DK" altLang="fo-FO" sz="24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verður</a:t>
            </a:r>
            <a:r>
              <a:rPr lang="da-DK" altLang="fo-FO" sz="24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</a:t>
            </a:r>
            <a:r>
              <a:rPr lang="da-DK" altLang="fo-FO" sz="24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hongt</a:t>
            </a:r>
            <a:r>
              <a:rPr lang="da-DK" altLang="fo-FO" sz="24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 </a:t>
            </a:r>
            <a:r>
              <a:rPr lang="da-DK" altLang="fo-FO" sz="24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upp</a:t>
            </a:r>
            <a:r>
              <a:rPr lang="da-DK" altLang="fo-FO" sz="24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  <a:t>? </a:t>
            </a:r>
            <a:b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lack" panose="020B0A04020102020204" pitchFamily="34" charset="0"/>
              </a:rPr>
            </a:br>
            <a:endParaRPr lang="da-DK" altLang="fo-FO" sz="2000" dirty="0">
              <a:latin typeface="Arial Black" panose="020B0A04020102020204" pitchFamily="34" charset="0"/>
              <a:ea typeface="ＭＳ Ｐゴシック" panose="020B0600070205080204" pitchFamily="34" charset="-128"/>
              <a:cs typeface="Arial Black" panose="020B0A04020102020204" pitchFamily="34" charset="0"/>
            </a:endParaRPr>
          </a:p>
        </p:txBody>
      </p:sp>
      <p:sp>
        <p:nvSpPr>
          <p:cNvPr id="20483" name="Text Placeholder 4">
            <a:extLst>
              <a:ext uri="{FF2B5EF4-FFF2-40B4-BE49-F238E27FC236}">
                <a16:creationId xmlns:a16="http://schemas.microsoft.com/office/drawing/2014/main" id="{C884D8B1-4CAB-DE9E-36D6-0D01C211B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823" y="4190260"/>
            <a:ext cx="7772400" cy="1509203"/>
          </a:xfrm>
        </p:spPr>
        <p:txBody>
          <a:bodyPr/>
          <a:lstStyle/>
          <a:p>
            <a:pPr eaLnBrk="1" hangingPunct="1"/>
            <a:endParaRPr lang="da-DK" altLang="fo-FO" dirty="0">
              <a:solidFill>
                <a:schemeClr val="accent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da-DK" altLang="fo-FO" sz="2200" dirty="0" err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Búnaðarstevnan</a:t>
            </a:r>
            <a:r>
              <a:rPr lang="da-DK" altLang="fo-FO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da-DK" altLang="fo-FO" sz="1600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18. februar 2023</a:t>
            </a:r>
          </a:p>
          <a:p>
            <a:pPr eaLnBrk="1" hangingPunct="1"/>
            <a:endParaRPr lang="da-DK" altLang="fo-FO" dirty="0">
              <a:solidFill>
                <a:schemeClr val="accent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da-DK" altLang="fo-FO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Eyðfinn Magnussen </a:t>
            </a:r>
          </a:p>
          <a:p>
            <a:pPr eaLnBrk="1" hangingPunct="1"/>
            <a:r>
              <a:rPr lang="da-DK" altLang="fo-FO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Fróðskaparsetur Føroya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ADE9-12DC-542F-7A1D-AE142C0B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57861"/>
          </a:xfrm>
        </p:spPr>
        <p:txBody>
          <a:bodyPr/>
          <a:lstStyle/>
          <a:p>
            <a:pPr algn="ctr"/>
            <a:r>
              <a:rPr lang="fo-FO" dirty="0"/>
              <a:t>Bakteriur á skerpikjøti</a:t>
            </a:r>
            <a:br>
              <a:rPr lang="fo-FO" dirty="0"/>
            </a:br>
            <a:r>
              <a:rPr lang="fo-FO" sz="2000" dirty="0" err="1"/>
              <a:t>Agar-plátur</a:t>
            </a:r>
            <a:endParaRPr lang="fo-FO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5DA095-DC81-3678-E7F8-697A2F09E7C4}"/>
              </a:ext>
            </a:extLst>
          </p:cNvPr>
          <p:cNvGrpSpPr/>
          <p:nvPr/>
        </p:nvGrpSpPr>
        <p:grpSpPr>
          <a:xfrm>
            <a:off x="282222" y="1142566"/>
            <a:ext cx="8861778" cy="5656967"/>
            <a:chOff x="282222" y="1108700"/>
            <a:chExt cx="8861778" cy="56569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684C73-0BF1-057F-7510-AF1C0FC61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222" y="1108700"/>
              <a:ext cx="8861778" cy="49537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EBAF96-20FC-260C-7206-C16CB3B42D01}"/>
                </a:ext>
              </a:extLst>
            </p:cNvPr>
            <p:cNvSpPr txBox="1"/>
            <p:nvPr/>
          </p:nvSpPr>
          <p:spPr>
            <a:xfrm>
              <a:off x="2314222" y="6396335"/>
              <a:ext cx="3770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o-FO" b="1" dirty="0"/>
                <a:t>A</a:t>
              </a:r>
              <a:r>
                <a:rPr lang="fo-FO" dirty="0"/>
                <a:t>: </a:t>
              </a:r>
              <a:r>
                <a:rPr lang="fo-FO" dirty="0" err="1"/>
                <a:t>Utta</a:t>
              </a:r>
              <a:r>
                <a:rPr lang="fo-FO" dirty="0"/>
                <a:t> á tjónum  </a:t>
              </a:r>
              <a:r>
                <a:rPr lang="fo-FO" b="1" dirty="0"/>
                <a:t>B</a:t>
              </a:r>
              <a:r>
                <a:rPr lang="fo-FO" dirty="0"/>
                <a:t>: Inni í tjónum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61979D-FA1D-B1E1-3FEE-4FAD6EAB5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10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77934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ADE9-12DC-542F-7A1D-AE142C0B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57861"/>
          </a:xfrm>
        </p:spPr>
        <p:txBody>
          <a:bodyPr/>
          <a:lstStyle/>
          <a:p>
            <a:pPr algn="ctr"/>
            <a:r>
              <a:rPr lang="fo-FO" dirty="0"/>
              <a:t>Bakteriur á skerpikjøti</a:t>
            </a:r>
            <a:br>
              <a:rPr lang="fo-FO" dirty="0"/>
            </a:br>
            <a:r>
              <a:rPr lang="fo-FO" sz="1400" dirty="0" err="1"/>
              <a:t>MSA</a:t>
            </a:r>
            <a:endParaRPr lang="fo-FO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F2E24F-3867-C6E3-88D9-31F082265F2C}"/>
              </a:ext>
            </a:extLst>
          </p:cNvPr>
          <p:cNvGrpSpPr/>
          <p:nvPr/>
        </p:nvGrpSpPr>
        <p:grpSpPr>
          <a:xfrm>
            <a:off x="87892" y="1182303"/>
            <a:ext cx="8961897" cy="5583364"/>
            <a:chOff x="87892" y="1182303"/>
            <a:chExt cx="8961897" cy="55833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27DCFF-4A23-508C-987A-6B0893B1D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92" y="1182303"/>
              <a:ext cx="8961897" cy="491380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D7686B-F4DF-0167-E722-9E1FD7B81272}"/>
                </a:ext>
              </a:extLst>
            </p:cNvPr>
            <p:cNvSpPr txBox="1"/>
            <p:nvPr/>
          </p:nvSpPr>
          <p:spPr>
            <a:xfrm>
              <a:off x="2314222" y="6396335"/>
              <a:ext cx="3770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o-FO" b="1" dirty="0"/>
                <a:t>A</a:t>
              </a:r>
              <a:r>
                <a:rPr lang="fo-FO" dirty="0"/>
                <a:t>: </a:t>
              </a:r>
              <a:r>
                <a:rPr lang="fo-FO" dirty="0" err="1"/>
                <a:t>Utta</a:t>
              </a:r>
              <a:r>
                <a:rPr lang="fo-FO" dirty="0"/>
                <a:t> á tjónum  </a:t>
              </a:r>
              <a:r>
                <a:rPr lang="fo-FO" b="1" dirty="0"/>
                <a:t>B</a:t>
              </a:r>
              <a:r>
                <a:rPr lang="fo-FO" dirty="0"/>
                <a:t>: Inni í tjónum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B70245-F780-F97F-4A10-41EB3871E8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11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90687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43FCD2-2FDE-2779-EEA2-C5B83035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52" y="1054722"/>
            <a:ext cx="9059441" cy="5114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AADE9-12DC-542F-7A1D-AE142C0B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57861"/>
          </a:xfrm>
        </p:spPr>
        <p:txBody>
          <a:bodyPr/>
          <a:lstStyle/>
          <a:p>
            <a:pPr algn="ctr"/>
            <a:r>
              <a:rPr lang="fo-FO" dirty="0"/>
              <a:t>Bakteriur á skerpikjøti</a:t>
            </a:r>
            <a:br>
              <a:rPr lang="fo-FO" dirty="0"/>
            </a:br>
            <a:r>
              <a:rPr lang="fo-FO" sz="1400" dirty="0" err="1"/>
              <a:t>RAPID’Entero</a:t>
            </a:r>
            <a:endParaRPr lang="fo-FO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CC06B-F490-4B03-B421-055C7F76781B}"/>
              </a:ext>
            </a:extLst>
          </p:cNvPr>
          <p:cNvSpPr txBox="1"/>
          <p:nvPr/>
        </p:nvSpPr>
        <p:spPr>
          <a:xfrm>
            <a:off x="2314222" y="6396335"/>
            <a:ext cx="377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b="1" dirty="0"/>
              <a:t>A</a:t>
            </a:r>
            <a:r>
              <a:rPr lang="fo-FO" dirty="0"/>
              <a:t>: </a:t>
            </a:r>
            <a:r>
              <a:rPr lang="fo-FO" dirty="0" err="1"/>
              <a:t>Utta</a:t>
            </a:r>
            <a:r>
              <a:rPr lang="fo-FO" dirty="0"/>
              <a:t> á tjónum  </a:t>
            </a:r>
            <a:r>
              <a:rPr lang="fo-FO" b="1" dirty="0"/>
              <a:t>B</a:t>
            </a:r>
            <a:r>
              <a:rPr lang="fo-FO" dirty="0"/>
              <a:t>: Inni í tjónum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F474A-802F-B135-A761-E507164BEB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12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3528670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ADE9-12DC-542F-7A1D-AE142C0B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57861"/>
          </a:xfrm>
        </p:spPr>
        <p:txBody>
          <a:bodyPr/>
          <a:lstStyle/>
          <a:p>
            <a:pPr algn="ctr"/>
            <a:r>
              <a:rPr lang="fo-FO" dirty="0"/>
              <a:t>Bakteriur á skerpikjøti</a:t>
            </a:r>
            <a:br>
              <a:rPr lang="fo-FO" dirty="0"/>
            </a:br>
            <a:r>
              <a:rPr lang="fo-FO" sz="1400" dirty="0" err="1"/>
              <a:t>ASVs</a:t>
            </a:r>
            <a:r>
              <a:rPr lang="fo-FO" sz="1400" dirty="0"/>
              <a:t> </a:t>
            </a:r>
            <a:r>
              <a:rPr lang="fo-FO" sz="1400" dirty="0" err="1"/>
              <a:t>V4</a:t>
            </a:r>
            <a:r>
              <a:rPr lang="fo-FO" sz="1400" dirty="0"/>
              <a:t> </a:t>
            </a:r>
            <a:r>
              <a:rPr lang="fo-FO" sz="1400" dirty="0" err="1"/>
              <a:t>region</a:t>
            </a:r>
            <a:endParaRPr lang="fo-FO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CC06B-F490-4B03-B421-055C7F76781B}"/>
              </a:ext>
            </a:extLst>
          </p:cNvPr>
          <p:cNvSpPr txBox="1"/>
          <p:nvPr/>
        </p:nvSpPr>
        <p:spPr>
          <a:xfrm>
            <a:off x="2314222" y="6396335"/>
            <a:ext cx="377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b="1" dirty="0"/>
              <a:t>A</a:t>
            </a:r>
            <a:r>
              <a:rPr lang="fo-FO" dirty="0"/>
              <a:t>: </a:t>
            </a:r>
            <a:r>
              <a:rPr lang="fo-FO" dirty="0" err="1"/>
              <a:t>Utta</a:t>
            </a:r>
            <a:r>
              <a:rPr lang="fo-FO" dirty="0"/>
              <a:t> á tjónum  </a:t>
            </a:r>
            <a:r>
              <a:rPr lang="fo-FO" b="1" dirty="0"/>
              <a:t>B</a:t>
            </a:r>
            <a:r>
              <a:rPr lang="fo-FO" dirty="0"/>
              <a:t>: Inni í tjónum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8BAD03-B284-DCC6-05B2-C6C2B5C98EF8}"/>
              </a:ext>
            </a:extLst>
          </p:cNvPr>
          <p:cNvGrpSpPr/>
          <p:nvPr/>
        </p:nvGrpSpPr>
        <p:grpSpPr>
          <a:xfrm>
            <a:off x="67732" y="1201663"/>
            <a:ext cx="9008536" cy="4880451"/>
            <a:chOff x="67732" y="1201663"/>
            <a:chExt cx="9008536" cy="48804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83D02C-524D-2052-5566-86F96FE55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32" y="1201663"/>
              <a:ext cx="9008536" cy="47707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48AF3A-794A-93BC-34D1-03BDBAC331C8}"/>
                </a:ext>
              </a:extLst>
            </p:cNvPr>
            <p:cNvSpPr txBox="1"/>
            <p:nvPr/>
          </p:nvSpPr>
          <p:spPr>
            <a:xfrm>
              <a:off x="903110" y="5712782"/>
              <a:ext cx="54412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o-FO" b="1" dirty="0"/>
                <a:t>Tórshavn             Kollafjørður          Oyndafjørður</a:t>
              </a: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2CE004C-0F75-8B21-3204-F2F2F6F420F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13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361362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ADE9-12DC-542F-7A1D-AE142C0B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57861"/>
          </a:xfrm>
        </p:spPr>
        <p:txBody>
          <a:bodyPr/>
          <a:lstStyle/>
          <a:p>
            <a:pPr algn="ctr"/>
            <a:r>
              <a:rPr lang="fo-FO" dirty="0"/>
              <a:t>Bakteriur á skerpikjøti</a:t>
            </a:r>
            <a:br>
              <a:rPr lang="fo-FO" dirty="0"/>
            </a:br>
            <a:r>
              <a:rPr lang="fo-FO" sz="1400" dirty="0" err="1"/>
              <a:t>ASVs</a:t>
            </a:r>
            <a:r>
              <a:rPr lang="fo-FO" sz="1400" dirty="0"/>
              <a:t> </a:t>
            </a:r>
            <a:r>
              <a:rPr lang="fo-FO" sz="1400" dirty="0" err="1"/>
              <a:t>partial</a:t>
            </a:r>
            <a:r>
              <a:rPr lang="fo-FO" sz="1400" dirty="0"/>
              <a:t> </a:t>
            </a:r>
            <a:r>
              <a:rPr lang="fo-FO" sz="1400" dirty="0" err="1"/>
              <a:t>region</a:t>
            </a:r>
            <a:endParaRPr lang="fo-FO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CC06B-F490-4B03-B421-055C7F76781B}"/>
              </a:ext>
            </a:extLst>
          </p:cNvPr>
          <p:cNvSpPr txBox="1"/>
          <p:nvPr/>
        </p:nvSpPr>
        <p:spPr>
          <a:xfrm>
            <a:off x="2314222" y="6396335"/>
            <a:ext cx="377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b="1" dirty="0"/>
              <a:t>A</a:t>
            </a:r>
            <a:r>
              <a:rPr lang="fo-FO" dirty="0"/>
              <a:t>: </a:t>
            </a:r>
            <a:r>
              <a:rPr lang="fo-FO" dirty="0" err="1"/>
              <a:t>Utta</a:t>
            </a:r>
            <a:r>
              <a:rPr lang="fo-FO" dirty="0"/>
              <a:t> á tjónum  </a:t>
            </a:r>
            <a:r>
              <a:rPr lang="fo-FO" b="1" dirty="0"/>
              <a:t>B</a:t>
            </a:r>
            <a:r>
              <a:rPr lang="fo-FO" dirty="0"/>
              <a:t>: Inni í tjónum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929875-501E-3E5E-B443-CD040487A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11" y="1172693"/>
            <a:ext cx="7766977" cy="521253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413C7-42FD-69B7-D4BB-92B93D98CB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14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3715854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4CD7-E73A-CF8B-1682-D24843B9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Niðurstøðan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55DE4-0C1C-9F52-6BC3-6A106BE27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862" y="982710"/>
            <a:ext cx="8313938" cy="5510165"/>
          </a:xfrm>
        </p:spPr>
        <p:txBody>
          <a:bodyPr>
            <a:normAutofit fontScale="85000" lnSpcReduction="20000"/>
          </a:bodyPr>
          <a:lstStyle/>
          <a:p>
            <a:endParaRPr lang="fo-FO" sz="2400" dirty="0"/>
          </a:p>
          <a:p>
            <a:pPr marL="457200" indent="-457200">
              <a:buFont typeface="+mj-lt"/>
              <a:buAutoNum type="arabicPeriod"/>
            </a:pPr>
            <a:r>
              <a:rPr lang="fo-FO" sz="2400" dirty="0"/>
              <a:t>Nógvar av bakteriunum vóru tær somu á øllum nýggju tjógvunum.</a:t>
            </a:r>
          </a:p>
          <a:p>
            <a:pPr marL="457200" indent="-457200">
              <a:buFont typeface="+mj-lt"/>
              <a:buAutoNum type="arabicPeriod"/>
            </a:pPr>
            <a:endParaRPr lang="fo-FO" sz="2400" dirty="0"/>
          </a:p>
          <a:p>
            <a:pPr marL="457200" indent="-457200">
              <a:buFont typeface="+mj-lt"/>
              <a:buAutoNum type="arabicPeriod"/>
            </a:pPr>
            <a:r>
              <a:rPr lang="fo-FO" sz="2400" dirty="0"/>
              <a:t>Men mongdin var tó ymisk. Á einum tjógvi kundu vera nógv av nøkrum ávísum bakteriusløgum, men á einum øðrum tjógvi var rættuliga lítið til av somum bakterium. </a:t>
            </a:r>
          </a:p>
          <a:p>
            <a:pPr marL="0" indent="0">
              <a:buNone/>
            </a:pPr>
            <a:r>
              <a:rPr lang="fo-FO" sz="2400" dirty="0"/>
              <a:t>	Hví so er, vita vit ikki enn.</a:t>
            </a:r>
          </a:p>
          <a:p>
            <a:pPr marL="0" indent="0">
              <a:buNone/>
            </a:pPr>
            <a:endParaRPr lang="fo-FO" sz="2400" dirty="0"/>
          </a:p>
          <a:p>
            <a:pPr marL="457200" indent="-457200">
              <a:buFont typeface="+mj-lt"/>
              <a:buAutoNum type="arabicPeriod" startAt="3"/>
            </a:pPr>
            <a:r>
              <a:rPr lang="fo-FO" sz="2400" dirty="0"/>
              <a:t>Bakteriusamansetingin á tjógvum, sum høvdu hingið í sama hjalli, var meira einsháttað, enn tá samanborið var við tjógv, sum høvdu hingið í einum øðrum hjalli. </a:t>
            </a:r>
          </a:p>
          <a:p>
            <a:pPr marL="457200" indent="-457200">
              <a:buFont typeface="+mj-lt"/>
              <a:buAutoNum type="arabicPeriod" startAt="3"/>
            </a:pPr>
            <a:endParaRPr lang="fo-FO" sz="2400" dirty="0"/>
          </a:p>
          <a:p>
            <a:pPr marL="457200" indent="-457200">
              <a:buFont typeface="+mj-lt"/>
              <a:buAutoNum type="arabicPeriod" startAt="3"/>
            </a:pPr>
            <a:r>
              <a:rPr lang="fo-FO" sz="2400" dirty="0"/>
              <a:t>Hetta er ábending um, at staðið, haðani kjøtið kemur, hevur týdning fyri, hvussu væl tað smakkar. </a:t>
            </a:r>
          </a:p>
          <a:p>
            <a:pPr marL="400050" lvl="1" indent="0">
              <a:buNone/>
            </a:pPr>
            <a:r>
              <a:rPr lang="fo-FO" sz="2200" dirty="0"/>
              <a:t>Tað kann vera hjallurin ella hagin, har sum seyðurin hevur gingið, ella kanska ein blandingur av báðum tveimum.</a:t>
            </a:r>
          </a:p>
          <a:p>
            <a:pPr marL="457200" indent="-457200">
              <a:buFont typeface="+mj-lt"/>
              <a:buAutoNum type="arabicPeriod" startAt="3"/>
            </a:pPr>
            <a:endParaRPr lang="fo-FO" sz="2400" dirty="0"/>
          </a:p>
          <a:p>
            <a:pPr marL="457200" indent="-457200">
              <a:buFont typeface="+mj-lt"/>
              <a:buAutoNum type="arabicPeriod" startAt="3"/>
            </a:pPr>
            <a:r>
              <a:rPr lang="fo-FO" sz="2400" dirty="0"/>
              <a:t>Líknandi bakteriusløg, og bólkar av bakterium, sum Ása Maria Olsen og Sóleyð Thomsen fyrr hava funnið á skerpikjøti.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04B4F-4758-3DC7-3E1A-8EE76059AB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15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31702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4CD7-E73A-CF8B-1682-D24843B9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Framtíðar kanningar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55DE4-0C1C-9F52-6BC3-6A106BE27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69147"/>
            <a:ext cx="8229600" cy="56856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o-FO" b="1" dirty="0"/>
              <a:t>Okkara kanning</a:t>
            </a:r>
          </a:p>
          <a:p>
            <a:pPr lvl="1"/>
            <a:r>
              <a:rPr lang="fo-FO" sz="2100" dirty="0"/>
              <a:t>Ein løtumynd</a:t>
            </a:r>
          </a:p>
          <a:p>
            <a:pPr lvl="2"/>
            <a:r>
              <a:rPr lang="fo-FO" dirty="0"/>
              <a:t>Vísir hvørjar bakteriur vóru á kjøtinum, tá ið tað var fryst 4. apríl 2020. </a:t>
            </a:r>
          </a:p>
          <a:p>
            <a:pPr marL="0" indent="0">
              <a:buNone/>
            </a:pPr>
            <a:r>
              <a:rPr lang="fo-FO" b="1" dirty="0"/>
              <a:t>Nýggj kanning</a:t>
            </a:r>
          </a:p>
          <a:p>
            <a:r>
              <a:rPr lang="fo-FO" dirty="0"/>
              <a:t>Fylgja krovinum frá tí tað verður flett, til tað turra kjøtið verður fryst.</a:t>
            </a:r>
          </a:p>
          <a:p>
            <a:r>
              <a:rPr lang="fo-FO" dirty="0"/>
              <a:t>Hvussu broytist samansetingin av bakterium og soppum  gjøgnum árið?</a:t>
            </a:r>
          </a:p>
          <a:p>
            <a:pPr lvl="1"/>
            <a:r>
              <a:rPr lang="fo-FO" dirty="0"/>
              <a:t>Taka prøvar </a:t>
            </a:r>
          </a:p>
          <a:p>
            <a:pPr lvl="2"/>
            <a:r>
              <a:rPr lang="fo-FO" dirty="0"/>
              <a:t>Dagliga</a:t>
            </a:r>
          </a:p>
          <a:p>
            <a:pPr lvl="2"/>
            <a:r>
              <a:rPr lang="fo-FO" dirty="0"/>
              <a:t>Hvørja viku </a:t>
            </a:r>
          </a:p>
          <a:p>
            <a:pPr lvl="2"/>
            <a:r>
              <a:rPr lang="fo-FO" dirty="0"/>
              <a:t>Hvønn mánað</a:t>
            </a:r>
          </a:p>
          <a:p>
            <a:pPr lvl="2"/>
            <a:r>
              <a:rPr lang="fo-FO" dirty="0"/>
              <a:t>Bakteriur og soppar</a:t>
            </a:r>
          </a:p>
          <a:p>
            <a:r>
              <a:rPr lang="fo-FO" dirty="0"/>
              <a:t>Helst frá fleiri støðum og høgum í landinum.</a:t>
            </a:r>
          </a:p>
          <a:p>
            <a:pPr marL="0" indent="0">
              <a:buNone/>
            </a:pPr>
            <a:r>
              <a:rPr lang="fo-FO" b="1" dirty="0"/>
              <a:t>Hvat er tann besti smakkurin?</a:t>
            </a:r>
          </a:p>
          <a:p>
            <a:pPr lvl="1"/>
            <a:r>
              <a:rPr lang="fo-FO" dirty="0" err="1"/>
              <a:t>Smakki-panel</a:t>
            </a:r>
            <a:endParaRPr lang="fo-FO" dirty="0"/>
          </a:p>
          <a:p>
            <a:pPr lvl="2"/>
            <a:r>
              <a:rPr lang="fo-FO" dirty="0" err="1"/>
              <a:t>Blindprøvar</a:t>
            </a:r>
            <a:r>
              <a:rPr lang="fo-FO" dirty="0"/>
              <a:t>. Geva karakter fyri smakk og lukt </a:t>
            </a:r>
            <a:r>
              <a:rPr lang="fo-FO"/>
              <a:t>á kjøtinum.</a:t>
            </a:r>
            <a:endParaRPr lang="fo-FO" dirty="0"/>
          </a:p>
          <a:p>
            <a:pPr lvl="2"/>
            <a:r>
              <a:rPr lang="fo-FO" dirty="0"/>
              <a:t>Tá ið vit so vita, hvat var tað besta kjøtið, kunnu vit hyggja aftureftir, og kann eftir,hvørjar bakteriur og soppar eyðkendu júst hetta kjøtið.</a:t>
            </a:r>
          </a:p>
          <a:p>
            <a:pPr marL="914400" lvl="2" indent="0" algn="ctr">
              <a:buNone/>
            </a:pPr>
            <a:r>
              <a:rPr lang="fo-FO" sz="4000" b="1" dirty="0">
                <a:solidFill>
                  <a:srgbClr val="FF0000"/>
                </a:solidFill>
              </a:rPr>
              <a:t>Fígging?</a:t>
            </a:r>
          </a:p>
          <a:p>
            <a:endParaRPr lang="fo-FO" dirty="0"/>
          </a:p>
          <a:p>
            <a:endParaRPr lang="fo-F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1F77F-E381-3D5F-D2F1-2C60BAE409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16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298195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arn on a grassy hill&#10;&#10;Description automatically generated with low confidence">
            <a:extLst>
              <a:ext uri="{FF2B5EF4-FFF2-40B4-BE49-F238E27FC236}">
                <a16:creationId xmlns:a16="http://schemas.microsoft.com/office/drawing/2014/main" id="{56AA6BD0-411F-2134-995B-04D961438C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990091"/>
            <a:ext cx="3409026" cy="1469536"/>
          </a:xfrm>
        </p:spPr>
      </p:pic>
      <p:sp>
        <p:nvSpPr>
          <p:cNvPr id="19460" name="Title 4">
            <a:extLst>
              <a:ext uri="{FF2B5EF4-FFF2-40B4-BE49-F238E27FC236}">
                <a16:creationId xmlns:a16="http://schemas.microsoft.com/office/drawing/2014/main" id="{AFC8F19B-CDDD-D56E-7C74-963069BE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614362"/>
          </a:xfrm>
        </p:spPr>
        <p:txBody>
          <a:bodyPr/>
          <a:lstStyle/>
          <a:p>
            <a:pPr algn="ctr" fontAlgn="base">
              <a:spcAft>
                <a:spcPct val="0"/>
              </a:spcAft>
            </a:pPr>
            <a:r>
              <a:rPr lang="da-DK" altLang="fo-FO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Vanligur</a:t>
            </a:r>
            <a: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 </a:t>
            </a:r>
            <a:r>
              <a:rPr lang="da-DK" altLang="fo-FO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hjallur</a:t>
            </a:r>
            <a:endParaRPr lang="da-DK" altLang="fo-FO" dirty="0">
              <a:latin typeface="Arial Black" panose="020B0A04020102020204" pitchFamily="34" charset="0"/>
              <a:ea typeface="ＭＳ Ｐゴシック" panose="020B0600070205080204" pitchFamily="34" charset="-128"/>
              <a:cs typeface="Arial Bold" panose="020B07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48FA8-F139-CEEE-F6B2-CB0CDA08B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480" y="1359048"/>
            <a:ext cx="6961754" cy="52213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E9DB6-3056-740E-6CC8-1304B14C19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17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2447108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le 4">
            <a:extLst>
              <a:ext uri="{FF2B5EF4-FFF2-40B4-BE49-F238E27FC236}">
                <a16:creationId xmlns:a16="http://schemas.microsoft.com/office/drawing/2014/main" id="{AFC8F19B-CDDD-D56E-7C74-963069BE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1424696"/>
          </a:xfrm>
        </p:spPr>
        <p:txBody>
          <a:bodyPr/>
          <a:lstStyle/>
          <a:p>
            <a:pPr algn="ctr" fontAlgn="base">
              <a:spcAft>
                <a:spcPct val="0"/>
              </a:spcAft>
            </a:pPr>
            <a:r>
              <a:rPr lang="da-DK" altLang="fo-FO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Modernaður</a:t>
            </a:r>
            <a: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 </a:t>
            </a:r>
            <a:r>
              <a:rPr lang="da-DK" altLang="fo-FO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hjallur</a:t>
            </a:r>
            <a:b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</a:br>
            <a:r>
              <a:rPr lang="da-DK" altLang="fo-FO" sz="2800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Klimarúm</a:t>
            </a:r>
            <a:endParaRPr lang="da-DK" altLang="fo-FO" sz="2800" dirty="0">
              <a:latin typeface="Arial Black" panose="020B0A04020102020204" pitchFamily="34" charset="0"/>
              <a:ea typeface="ＭＳ Ｐゴシック" panose="020B0600070205080204" pitchFamily="34" charset="-128"/>
              <a:cs typeface="Arial Bold" panose="020B07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F491F6-13A6-ADE4-BC37-E865CE177444}"/>
              </a:ext>
            </a:extLst>
          </p:cNvPr>
          <p:cNvGrpSpPr/>
          <p:nvPr/>
        </p:nvGrpSpPr>
        <p:grpSpPr>
          <a:xfrm>
            <a:off x="1042434" y="1676367"/>
            <a:ext cx="6697378" cy="4840642"/>
            <a:chOff x="740769" y="1278691"/>
            <a:chExt cx="6950124" cy="5461691"/>
          </a:xfrm>
        </p:grpSpPr>
        <p:pic>
          <p:nvPicPr>
            <p:cNvPr id="5" name="Picture 4" descr="A picture containing floor&#10;&#10;Description automatically generated">
              <a:extLst>
                <a:ext uri="{FF2B5EF4-FFF2-40B4-BE49-F238E27FC236}">
                  <a16:creationId xmlns:a16="http://schemas.microsoft.com/office/drawing/2014/main" id="{49C5FF36-A74A-79AC-CD0F-DF7120590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085" y="1278691"/>
              <a:ext cx="6831808" cy="51176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78817D-C5DA-AC5C-53E5-43178CADE73D}"/>
                </a:ext>
              </a:extLst>
            </p:cNvPr>
            <p:cNvSpPr txBox="1"/>
            <p:nvPr/>
          </p:nvSpPr>
          <p:spPr>
            <a:xfrm>
              <a:off x="740769" y="6427844"/>
              <a:ext cx="2844447" cy="312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o-FO" sz="1200" dirty="0"/>
                <a:t>Mynd: </a:t>
              </a:r>
              <a:r>
                <a:rPr lang="fo-FO" sz="1200" dirty="0" err="1"/>
                <a:t>Jonheðin</a:t>
              </a:r>
              <a:r>
                <a:rPr lang="fo-FO" sz="1200" dirty="0"/>
                <a:t> Herason Trondheim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FA4A68-F739-052B-3666-A6BEB632089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18</a:t>
            </a:fld>
            <a:r>
              <a:rPr lang="en-US" altLang="fo-FO"/>
              <a:t> av  19</a:t>
            </a:r>
            <a:endParaRPr lang="en-US" altLang="fo-FO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1462AD-D923-9D30-4D37-8F44692DC991}"/>
              </a:ext>
            </a:extLst>
          </p:cNvPr>
          <p:cNvGrpSpPr/>
          <p:nvPr/>
        </p:nvGrpSpPr>
        <p:grpSpPr>
          <a:xfrm>
            <a:off x="4299203" y="1807606"/>
            <a:ext cx="3319586" cy="4321282"/>
            <a:chOff x="4283242" y="1292165"/>
            <a:chExt cx="3557759" cy="50098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25DE87-7B18-F646-DDE4-96C949DF4230}"/>
                </a:ext>
              </a:extLst>
            </p:cNvPr>
            <p:cNvSpPr txBox="1"/>
            <p:nvPr/>
          </p:nvSpPr>
          <p:spPr>
            <a:xfrm>
              <a:off x="4363873" y="5624101"/>
              <a:ext cx="3477128" cy="67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o-FO" sz="1600" dirty="0" err="1">
                  <a:solidFill>
                    <a:schemeClr val="bg1"/>
                  </a:solidFill>
                </a:rPr>
                <a:t>Labmbstjógv</a:t>
              </a:r>
              <a:r>
                <a:rPr lang="fo-FO" sz="1600" dirty="0">
                  <a:solidFill>
                    <a:schemeClr val="bg1"/>
                  </a:solidFill>
                </a:rPr>
                <a:t> 17. </a:t>
              </a:r>
              <a:r>
                <a:rPr lang="fo-FO" sz="1600" dirty="0" err="1">
                  <a:solidFill>
                    <a:schemeClr val="bg1"/>
                  </a:solidFill>
                </a:rPr>
                <a:t>feb</a:t>
              </a:r>
              <a:r>
                <a:rPr lang="fo-FO" sz="1600" dirty="0">
                  <a:solidFill>
                    <a:schemeClr val="bg1"/>
                  </a:solidFill>
                </a:rPr>
                <a:t>. 2023</a:t>
              </a:r>
            </a:p>
            <a:p>
              <a:r>
                <a:rPr lang="fo-FO" sz="1600" dirty="0">
                  <a:solidFill>
                    <a:schemeClr val="bg1"/>
                  </a:solidFill>
                </a:rPr>
                <a:t>Hongt upp seinast í </a:t>
              </a:r>
              <a:r>
                <a:rPr lang="fo-FO" sz="1600" dirty="0" err="1">
                  <a:solidFill>
                    <a:schemeClr val="bg1"/>
                  </a:solidFill>
                </a:rPr>
                <a:t>sep</a:t>
              </a:r>
              <a:r>
                <a:rPr lang="fo-FO" sz="1600" dirty="0">
                  <a:solidFill>
                    <a:schemeClr val="bg1"/>
                  </a:solidFill>
                </a:rPr>
                <a:t>. 2023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BD481F-1689-AD35-F08B-39F9B42D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242" y="1292165"/>
              <a:ext cx="3270256" cy="4360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70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4CD7-E73A-CF8B-1682-D24843B9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Umrøða í fjølmiðlunum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55DE4-0C1C-9F52-6BC3-6A106BE27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162" y="1465292"/>
            <a:ext cx="8910838" cy="5041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o-FO" dirty="0"/>
              <a:t>Her eru fýra leinki til umtaluna av skerpikjøt-greinini:  </a:t>
            </a:r>
          </a:p>
          <a:p>
            <a:pPr marL="0" indent="0">
              <a:buNone/>
            </a:pPr>
            <a:endParaRPr lang="fo-FO" dirty="0"/>
          </a:p>
          <a:p>
            <a:pPr marL="0" indent="0">
              <a:buNone/>
            </a:pPr>
            <a:r>
              <a:rPr lang="fo-FO" dirty="0"/>
              <a:t>1)   </a:t>
            </a:r>
            <a:r>
              <a:rPr lang="fo-FO" b="1" dirty="0"/>
              <a:t>Innslag í Degi og Viku</a:t>
            </a:r>
            <a:r>
              <a:rPr lang="fo-FO" dirty="0"/>
              <a:t>, hósmorgunin 15. desembur (2:53 minuttir)</a:t>
            </a:r>
          </a:p>
          <a:p>
            <a:pPr marL="0" indent="0">
              <a:buNone/>
            </a:pPr>
            <a:r>
              <a:rPr lang="fo-FO" dirty="0"/>
              <a:t>	Granska bakteriur í skerpikjøti  </a:t>
            </a:r>
          </a:p>
          <a:p>
            <a:pPr marL="800100" lvl="2" indent="0">
              <a:buNone/>
            </a:pPr>
            <a:r>
              <a:rPr lang="fo-FO" sz="1600" dirty="0">
                <a:hlinkClick r:id="rId3"/>
              </a:rPr>
              <a:t>https://</a:t>
            </a:r>
            <a:r>
              <a:rPr lang="fo-FO" sz="1600" dirty="0" err="1">
                <a:hlinkClick r:id="rId3"/>
              </a:rPr>
              <a:t>kvf.fo</a:t>
            </a:r>
            <a:r>
              <a:rPr lang="fo-FO" sz="1600" dirty="0">
                <a:hlinkClick r:id="rId3"/>
              </a:rPr>
              <a:t>/.../12/15/</a:t>
            </a:r>
            <a:r>
              <a:rPr lang="fo-FO" sz="1600" dirty="0" err="1">
                <a:hlinkClick r:id="rId3"/>
              </a:rPr>
              <a:t>granska-bakteriur-i-skerpikjoti</a:t>
            </a:r>
            <a:r>
              <a:rPr lang="fo-FO" sz="1600" dirty="0"/>
              <a:t>    </a:t>
            </a:r>
          </a:p>
          <a:p>
            <a:pPr marL="457200" indent="-457200">
              <a:buAutoNum type="arabicParenR" startAt="2"/>
            </a:pPr>
            <a:r>
              <a:rPr lang="fo-FO" dirty="0"/>
              <a:t>Innslag í </a:t>
            </a:r>
            <a:r>
              <a:rPr lang="fo-FO" b="1" dirty="0" err="1"/>
              <a:t>Góðarmorgun-sendingin</a:t>
            </a:r>
            <a:r>
              <a:rPr lang="fo-FO" dirty="0" err="1"/>
              <a:t>i</a:t>
            </a:r>
            <a:r>
              <a:rPr lang="fo-FO" dirty="0"/>
              <a:t> í Kringvarpinum, </a:t>
            </a:r>
          </a:p>
          <a:p>
            <a:pPr marL="0" indent="0">
              <a:buNone/>
            </a:pPr>
            <a:r>
              <a:rPr lang="fo-FO" dirty="0"/>
              <a:t>	hósmorgunin 15. desembur (11:19 minuttir)</a:t>
            </a:r>
          </a:p>
          <a:p>
            <a:pPr marL="0" indent="0">
              <a:buNone/>
            </a:pPr>
            <a:r>
              <a:rPr lang="fo-FO" dirty="0"/>
              <a:t>            </a:t>
            </a:r>
            <a:r>
              <a:rPr lang="fo-FO" sz="1600" dirty="0"/>
              <a:t>   </a:t>
            </a:r>
            <a:r>
              <a:rPr lang="fo-FO" sz="1600" dirty="0">
                <a:hlinkClick r:id="rId4"/>
              </a:rPr>
              <a:t>https://</a:t>
            </a:r>
            <a:r>
              <a:rPr lang="fo-FO" sz="1600" dirty="0" err="1">
                <a:hlinkClick r:id="rId4"/>
              </a:rPr>
              <a:t>www.dropbox.com</a:t>
            </a:r>
            <a:r>
              <a:rPr lang="fo-FO" sz="1600" dirty="0">
                <a:hlinkClick r:id="rId4"/>
              </a:rPr>
              <a:t>/.../</a:t>
            </a:r>
            <a:r>
              <a:rPr lang="fo-FO" sz="1600" dirty="0" err="1">
                <a:hlinkClick r:id="rId4"/>
              </a:rPr>
              <a:t>Skerpikjoet_GMF15Des2022</a:t>
            </a:r>
            <a:r>
              <a:rPr lang="fo-FO" sz="1600" dirty="0">
                <a:hlinkClick r:id="rId4"/>
              </a:rPr>
              <a:t>.mp3...</a:t>
            </a:r>
            <a:r>
              <a:rPr lang="fo-FO" sz="1600" dirty="0"/>
              <a:t>   </a:t>
            </a:r>
          </a:p>
          <a:p>
            <a:pPr marL="457200" indent="-457200">
              <a:buAutoNum type="arabicParenR" startAt="3"/>
            </a:pPr>
            <a:r>
              <a:rPr lang="fo-FO" dirty="0"/>
              <a:t>Vísindalig grein um skerpikjøt - </a:t>
            </a:r>
            <a:r>
              <a:rPr lang="fo-FO" b="1" dirty="0" err="1"/>
              <a:t>Lættlesilig</a:t>
            </a:r>
            <a:r>
              <a:rPr lang="fo-FO" b="1" dirty="0"/>
              <a:t> grein </a:t>
            </a:r>
            <a:r>
              <a:rPr lang="fo-FO" dirty="0"/>
              <a:t>á heimasíðuni hjá Setrinum 13. desembur</a:t>
            </a:r>
          </a:p>
          <a:p>
            <a:pPr marL="0" indent="0">
              <a:buNone/>
            </a:pPr>
            <a:r>
              <a:rPr lang="fo-FO" dirty="0"/>
              <a:t>               </a:t>
            </a:r>
            <a:r>
              <a:rPr lang="fo-FO" sz="1600" dirty="0">
                <a:hlinkClick r:id="rId5"/>
              </a:rPr>
              <a:t>https://</a:t>
            </a:r>
            <a:r>
              <a:rPr lang="fo-FO" sz="1600" dirty="0" err="1">
                <a:hlinkClick r:id="rId5"/>
              </a:rPr>
              <a:t>www.setur.fo</a:t>
            </a:r>
            <a:r>
              <a:rPr lang="fo-FO" sz="1600" dirty="0">
                <a:hlinkClick r:id="rId5"/>
              </a:rPr>
              <a:t>/.../</a:t>
            </a:r>
            <a:r>
              <a:rPr lang="fo-FO" sz="1600" dirty="0" err="1">
                <a:hlinkClick r:id="rId5"/>
              </a:rPr>
              <a:t>visindalig-grein-um-skerpikjot</a:t>
            </a:r>
            <a:r>
              <a:rPr lang="fo-FO" sz="1600" dirty="0">
                <a:hlinkClick r:id="rId5"/>
              </a:rPr>
              <a:t>/</a:t>
            </a:r>
            <a:r>
              <a:rPr lang="fo-FO" sz="1600" dirty="0"/>
              <a:t> </a:t>
            </a:r>
          </a:p>
          <a:p>
            <a:pPr marL="0" indent="0">
              <a:buNone/>
            </a:pPr>
            <a:r>
              <a:rPr lang="fo-FO" dirty="0"/>
              <a:t>4) 	</a:t>
            </a:r>
            <a:r>
              <a:rPr lang="fo-FO" b="1" dirty="0"/>
              <a:t>Vísindaliga greinin</a:t>
            </a:r>
          </a:p>
          <a:p>
            <a:pPr marL="0" indent="0">
              <a:buNone/>
            </a:pPr>
            <a:r>
              <a:rPr lang="fo-FO" dirty="0"/>
              <a:t>	    </a:t>
            </a:r>
            <a:r>
              <a:rPr lang="fo-FO" sz="1600" dirty="0"/>
              <a:t> </a:t>
            </a:r>
            <a:r>
              <a:rPr lang="fo-FO" sz="1600" dirty="0">
                <a:hlinkClick r:id="rId6"/>
              </a:rPr>
              <a:t>https://</a:t>
            </a:r>
            <a:r>
              <a:rPr lang="fo-FO" sz="1600" dirty="0" err="1">
                <a:hlinkClick r:id="rId6"/>
              </a:rPr>
              <a:t>authors.elsevier.com</a:t>
            </a:r>
            <a:r>
              <a:rPr lang="fo-FO" sz="1600" dirty="0">
                <a:hlinkClick r:id="rId6"/>
              </a:rPr>
              <a:t>/</a:t>
            </a:r>
            <a:r>
              <a:rPr lang="fo-FO" sz="1600" dirty="0" err="1">
                <a:hlinkClick r:id="rId6"/>
              </a:rPr>
              <a:t>c</a:t>
            </a:r>
            <a:r>
              <a:rPr lang="fo-FO" sz="1600" dirty="0">
                <a:hlinkClick r:id="rId6"/>
              </a:rPr>
              <a:t>/</a:t>
            </a:r>
            <a:r>
              <a:rPr lang="fo-FO" sz="1600" dirty="0" err="1">
                <a:hlinkClick r:id="rId6"/>
              </a:rPr>
              <a:t>1gAvvcF3iBUdM</a:t>
            </a:r>
            <a:br>
              <a:rPr lang="fo-FO" sz="1600" dirty="0"/>
            </a:br>
            <a:r>
              <a:rPr lang="fo-FO" sz="1600" dirty="0"/>
              <a:t>               </a:t>
            </a:r>
            <a:r>
              <a:rPr lang="fo-FO" sz="1600" dirty="0">
                <a:hlinkClick r:id="rId7"/>
              </a:rPr>
              <a:t>https://</a:t>
            </a:r>
            <a:r>
              <a:rPr lang="fo-FO" sz="1600" dirty="0" err="1">
                <a:hlinkClick r:id="rId7"/>
              </a:rPr>
              <a:t>kvf.fo</a:t>
            </a:r>
            <a:r>
              <a:rPr lang="fo-FO" sz="1600" dirty="0">
                <a:hlinkClick r:id="rId7"/>
              </a:rPr>
              <a:t>/.../12/15/</a:t>
            </a:r>
            <a:r>
              <a:rPr lang="fo-FO" sz="1600" dirty="0" err="1">
                <a:hlinkClick r:id="rId7"/>
              </a:rPr>
              <a:t>granska-bakteriur-i-skerpikjoti</a:t>
            </a:r>
            <a:endParaRPr lang="fo-F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5AFFF-AC69-E934-9457-3196FE662D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19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179495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ADE9-12DC-542F-7A1D-AE142C0B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Vísindaliga greinin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F4F8C-3641-DD16-2774-336F20D82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30400"/>
            <a:ext cx="8464858" cy="4207933"/>
          </a:xfrm>
        </p:spPr>
        <p:txBody>
          <a:bodyPr/>
          <a:lstStyle/>
          <a:p>
            <a:endParaRPr lang="fo-F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EEC714-45F7-2811-D51F-574ADBD59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1031498"/>
            <a:ext cx="7992534" cy="53538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741F7-39B7-4D02-B619-66A87ADD0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2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81307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4CD7-E73A-CF8B-1682-D24843B9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Ræsing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55DE4-0C1C-9F52-6BC3-6A106BE27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300" y="941416"/>
            <a:ext cx="6731000" cy="5584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o-FO" b="1" dirty="0" err="1"/>
              <a:t>Fermentering</a:t>
            </a:r>
            <a:endParaRPr lang="fo-FO" b="1" dirty="0"/>
          </a:p>
          <a:p>
            <a:pPr lvl="1"/>
            <a:r>
              <a:rPr lang="fo-FO" dirty="0"/>
              <a:t>Bakteriur og soppar gera nøkur kemisk evni</a:t>
            </a:r>
          </a:p>
          <a:p>
            <a:pPr lvl="1"/>
            <a:r>
              <a:rPr lang="fo-FO" dirty="0"/>
              <a:t>Prosessirnar er stýrdar av hitanum</a:t>
            </a:r>
          </a:p>
          <a:p>
            <a:pPr lvl="1"/>
            <a:endParaRPr lang="fo-FO" dirty="0"/>
          </a:p>
          <a:p>
            <a:pPr lvl="1"/>
            <a:r>
              <a:rPr lang="fo-FO" dirty="0"/>
              <a:t>Kalt í veðrinum – Lítil smakkur</a:t>
            </a:r>
          </a:p>
          <a:p>
            <a:pPr lvl="1"/>
            <a:r>
              <a:rPr lang="fo-FO" dirty="0"/>
              <a:t>Lýtt í veðrinum – Góður smakkur, men vandi fyri maðki</a:t>
            </a:r>
          </a:p>
          <a:p>
            <a:pPr marL="457200" lvl="1" indent="0">
              <a:buNone/>
            </a:pPr>
            <a:endParaRPr lang="fo-FO" dirty="0"/>
          </a:p>
        </p:txBody>
      </p:sp>
      <p:pic>
        <p:nvPicPr>
          <p:cNvPr id="10" name="Picture 9" descr="A picture containing barbecue&#10;&#10;Description automatically generated">
            <a:extLst>
              <a:ext uri="{FF2B5EF4-FFF2-40B4-BE49-F238E27FC236}">
                <a16:creationId xmlns:a16="http://schemas.microsoft.com/office/drawing/2014/main" id="{42D3935C-CF68-97EF-26A4-F36AF8E6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281516"/>
            <a:ext cx="4836582" cy="30984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6337-A899-D8B5-CDF8-36ADC7C532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3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4018020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4CD7-E73A-CF8B-1682-D24843B9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1173161"/>
          </a:xfrm>
        </p:spPr>
        <p:txBody>
          <a:bodyPr/>
          <a:lstStyle/>
          <a:p>
            <a:pPr algn="ctr"/>
            <a:r>
              <a:rPr lang="fo-FO" dirty="0"/>
              <a:t>Ræsing</a:t>
            </a:r>
            <a:br>
              <a:rPr lang="fo-FO" dirty="0"/>
            </a:br>
            <a:r>
              <a:rPr lang="fo-FO" sz="2000" b="1" dirty="0"/>
              <a:t>Royndir á Búnaðarstovan</a:t>
            </a:r>
            <a:br>
              <a:rPr lang="fo-FO" sz="3200" dirty="0"/>
            </a:br>
            <a:endParaRPr lang="fo-F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55DE4-0C1C-9F52-6BC3-6A106BE27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00" y="1206498"/>
            <a:ext cx="8547100" cy="5651502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fo-FO" dirty="0"/>
              <a:t>Royndir við 12 krovum</a:t>
            </a:r>
          </a:p>
          <a:p>
            <a:pPr marL="457200" lvl="1" indent="0">
              <a:buNone/>
            </a:pPr>
            <a:r>
              <a:rPr lang="fo-FO" dirty="0"/>
              <a:t>Tvey krov vórðu hongd í hjallin og tvey í kølirúm (5 </a:t>
            </a:r>
            <a:r>
              <a:rPr lang="fo-FO" baseline="50000" dirty="0"/>
              <a:t>0</a:t>
            </a:r>
            <a:r>
              <a:rPr lang="fo-FO" dirty="0"/>
              <a:t>C)  beinanvegin</a:t>
            </a:r>
          </a:p>
          <a:p>
            <a:pPr marL="457200" lvl="1" indent="0">
              <a:buNone/>
            </a:pPr>
            <a:r>
              <a:rPr lang="fo-FO" dirty="0"/>
              <a:t>Hini krovini vórðu hongd í eitt rúm, har hitin var 14 </a:t>
            </a:r>
            <a:r>
              <a:rPr lang="fo-FO" baseline="50000" dirty="0"/>
              <a:t>0</a:t>
            </a:r>
            <a:r>
              <a:rPr lang="fo-FO" dirty="0"/>
              <a:t>C.</a:t>
            </a:r>
          </a:p>
          <a:p>
            <a:pPr marL="457200" lvl="1" indent="0">
              <a:buNone/>
            </a:pPr>
            <a:endParaRPr lang="fo-FO" dirty="0"/>
          </a:p>
          <a:p>
            <a:pPr marL="457200" lvl="1" indent="0">
              <a:buNone/>
            </a:pPr>
            <a:r>
              <a:rPr lang="fo-FO" dirty="0"/>
              <a:t>Dagin eftir vórðu aftur tvey krov hongd í hjallin og annan dagin eftir, vórðu aftur tvey krov hongd í hjallin </a:t>
            </a:r>
            <a:r>
              <a:rPr lang="fo-FO" dirty="0" err="1"/>
              <a:t>o.s.fr</a:t>
            </a:r>
            <a:r>
              <a:rPr lang="fo-FO" dirty="0"/>
              <a:t>.</a:t>
            </a:r>
          </a:p>
          <a:p>
            <a:pPr marL="457200" lvl="1" indent="0">
              <a:buNone/>
            </a:pPr>
            <a:endParaRPr lang="fo-FO" dirty="0"/>
          </a:p>
          <a:p>
            <a:pPr marL="457200" lvl="1" indent="0">
              <a:buNone/>
            </a:pPr>
            <a:endParaRPr lang="fo-FO" dirty="0"/>
          </a:p>
          <a:p>
            <a:pPr marL="457200" lvl="1" indent="0">
              <a:buNone/>
            </a:pPr>
            <a:endParaRPr lang="fo-FO" dirty="0"/>
          </a:p>
          <a:p>
            <a:pPr marL="457200" lvl="1" indent="0">
              <a:buNone/>
            </a:pPr>
            <a:endParaRPr lang="fo-FO" dirty="0"/>
          </a:p>
          <a:p>
            <a:pPr marL="457200" lvl="1" indent="0">
              <a:buNone/>
            </a:pPr>
            <a:endParaRPr lang="fo-FO" dirty="0"/>
          </a:p>
          <a:p>
            <a:pPr marL="457200" lvl="1" indent="0">
              <a:buNone/>
            </a:pPr>
            <a:endParaRPr lang="fo-FO" dirty="0"/>
          </a:p>
          <a:p>
            <a:pPr marL="457200" lvl="1" indent="0">
              <a:buNone/>
            </a:pPr>
            <a:endParaRPr lang="fo-FO" dirty="0"/>
          </a:p>
          <a:p>
            <a:pPr marL="457200" lvl="1" indent="0">
              <a:buNone/>
            </a:pPr>
            <a:r>
              <a:rPr lang="fo-FO" b="1" dirty="0"/>
              <a:t>Úrslitið</a:t>
            </a:r>
          </a:p>
          <a:p>
            <a:pPr lvl="1"/>
            <a:r>
              <a:rPr lang="fo-FO" dirty="0" err="1"/>
              <a:t>Smakkipanel</a:t>
            </a:r>
            <a:r>
              <a:rPr lang="fo-FO" dirty="0"/>
              <a:t>. Góvu karakter - </a:t>
            </a:r>
            <a:r>
              <a:rPr lang="fo-FO" dirty="0" err="1"/>
              <a:t>Blindprøvar</a:t>
            </a:r>
            <a:endParaRPr lang="fo-FO" dirty="0"/>
          </a:p>
          <a:p>
            <a:pPr lvl="1"/>
            <a:r>
              <a:rPr lang="fo-FO" dirty="0"/>
              <a:t>Krovini, sum hava hingið inni í tvey ella trý døgn, áðrenn tey vórðu hongd í hjallin, høvdu tann besta smakkin.</a:t>
            </a:r>
          </a:p>
          <a:p>
            <a:pPr lvl="1"/>
            <a:r>
              <a:rPr lang="fo-FO" dirty="0"/>
              <a:t>Tá lítt var í veðrinum, var lítil ella eingin munur munur</a:t>
            </a:r>
          </a:p>
        </p:txBody>
      </p:sp>
      <p:pic>
        <p:nvPicPr>
          <p:cNvPr id="6" name="Picture 5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254079E5-68E9-6330-521E-9CDE1FC9E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211" y="12701"/>
            <a:ext cx="1905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BD914-6B6E-4BC6-2452-EB86AABED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3198934"/>
            <a:ext cx="3200400" cy="1873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DC7C6E-9591-D738-1E6A-98CF3DBA1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" y="3087916"/>
            <a:ext cx="3911600" cy="18886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CAAC7-FB79-A5A8-C694-B3E6EAA18F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4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36304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4CD7-E73A-CF8B-1682-D24843B9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Botulisma í Føroyum</a:t>
            </a:r>
            <a:br>
              <a:rPr lang="fo-FO" dirty="0"/>
            </a:br>
            <a:r>
              <a:rPr lang="fo-FO" sz="1600" dirty="0"/>
              <a:t>Vísindalig grein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55DE4-0C1C-9F52-6BC3-6A106BE27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828" y="4966179"/>
            <a:ext cx="8148705" cy="1709258"/>
          </a:xfrm>
        </p:spPr>
        <p:txBody>
          <a:bodyPr>
            <a:normAutofit/>
          </a:bodyPr>
          <a:lstStyle/>
          <a:p>
            <a:r>
              <a:rPr lang="fo-FO" dirty="0" err="1">
                <a:latin typeface="Arial" panose="020B0604020202020204" pitchFamily="34" charset="0"/>
                <a:cs typeface="Arial" panose="020B0604020202020204" pitchFamily="34" charset="0"/>
              </a:rPr>
              <a:t>Vardamilil</a:t>
            </a:r>
            <a:r>
              <a:rPr lang="fo-FO" dirty="0">
                <a:latin typeface="Arial" panose="020B0604020202020204" pitchFamily="34" charset="0"/>
                <a:cs typeface="Arial" panose="020B0604020202020204" pitchFamily="34" charset="0"/>
              </a:rPr>
              <a:t> nervagift, framleidd av bakteriuni </a:t>
            </a:r>
            <a:r>
              <a:rPr lang="fo-FO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Clostridium</a:t>
            </a:r>
            <a:r>
              <a:rPr lang="fo-FO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o-FO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botulinum</a:t>
            </a:r>
            <a:r>
              <a:rPr lang="fo-FO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o-FO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undir </a:t>
            </a:r>
            <a:r>
              <a:rPr lang="fo-FO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iltfríum</a:t>
            </a:r>
            <a:r>
              <a:rPr lang="fo-FO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umstøðum, og tá ið tað er lýtt (&gt;5 </a:t>
            </a:r>
            <a:r>
              <a:rPr lang="fo-FO" b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fo-FO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C).</a:t>
            </a:r>
          </a:p>
          <a:p>
            <a:r>
              <a:rPr lang="fo-FO" dirty="0" err="1">
                <a:latin typeface="Arial" panose="020B0604020202020204" pitchFamily="34" charset="0"/>
                <a:cs typeface="Arial" panose="020B0604020202020204" pitchFamily="34" charset="0"/>
              </a:rPr>
              <a:t>ÁriniÍ</a:t>
            </a:r>
            <a:r>
              <a:rPr lang="fo-FO" dirty="0">
                <a:latin typeface="Arial" panose="020B0604020202020204" pitchFamily="34" charset="0"/>
                <a:cs typeface="Arial" panose="020B0604020202020204" pitchFamily="34" charset="0"/>
              </a:rPr>
              <a:t> 1988 – 2007 (19 ár) vóru 9 tilfeldi av botulismu staðfest í Føroyum.</a:t>
            </a:r>
          </a:p>
          <a:p>
            <a:pPr lvl="1"/>
            <a:r>
              <a:rPr lang="fo-FO" dirty="0">
                <a:latin typeface="Arial" panose="020B0604020202020204" pitchFamily="34" charset="0"/>
                <a:cs typeface="Arial" panose="020B0604020202020204" pitchFamily="34" charset="0"/>
              </a:rPr>
              <a:t>Tveir sjúklingar doyðu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A32D5-5222-154A-F49F-ACF12C5F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776" y="1229264"/>
            <a:ext cx="6471821" cy="3577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45649-B34C-2780-DEA3-6973726FC5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5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20080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ADE9-12DC-542F-7A1D-AE142C0B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Aðrar kanningar av skerpikjøti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3971A-7AAF-8F4A-20BF-8A96DCA7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78" y="1435939"/>
            <a:ext cx="3515556" cy="5071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1044E-3475-A64A-7220-B8A254BF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640" y="1808047"/>
            <a:ext cx="4509160" cy="4699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C0212F-6128-ABE9-F069-6BC6F47868E2}"/>
              </a:ext>
            </a:extLst>
          </p:cNvPr>
          <p:cNvSpPr txBox="1"/>
          <p:nvPr/>
        </p:nvSpPr>
        <p:spPr>
          <a:xfrm>
            <a:off x="4626445" y="1340496"/>
            <a:ext cx="4241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sz="2400" b="1" dirty="0">
                <a:solidFill>
                  <a:srgbClr val="0000FF"/>
                </a:solidFill>
              </a:rPr>
              <a:t>Sóleyð Thomsen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F02E0-59C3-3EA6-BE1E-39D3881D7EFF}"/>
              </a:ext>
            </a:extLst>
          </p:cNvPr>
          <p:cNvSpPr txBox="1"/>
          <p:nvPr/>
        </p:nvSpPr>
        <p:spPr>
          <a:xfrm>
            <a:off x="579953" y="943496"/>
            <a:ext cx="359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sz="2400" b="1" dirty="0">
                <a:solidFill>
                  <a:srgbClr val="0000FF"/>
                </a:solidFill>
              </a:rPr>
              <a:t>Ása Maria Olsen 2017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D2425A-6A09-7C46-2663-5B0D99EFB5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6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10689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E2C1-B003-C636-78ED-B0348AEE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111" y="2563461"/>
            <a:ext cx="4611511" cy="614362"/>
          </a:xfrm>
        </p:spPr>
        <p:txBody>
          <a:bodyPr/>
          <a:lstStyle/>
          <a:p>
            <a:pPr algn="ctr"/>
            <a:r>
              <a:rPr lang="fo-FO" sz="4000" dirty="0"/>
              <a:t>Okkara kanning</a:t>
            </a:r>
            <a:br>
              <a:rPr lang="fo-FO" dirty="0"/>
            </a:br>
            <a:br>
              <a:rPr lang="fo-FO" dirty="0"/>
            </a:br>
            <a:r>
              <a:rPr lang="fo-FO" sz="2800" dirty="0"/>
              <a:t>4. apríl 2020</a:t>
            </a:r>
            <a:br>
              <a:rPr lang="fo-FO" dirty="0"/>
            </a:br>
            <a:br>
              <a:rPr lang="fo-FO" dirty="0"/>
            </a:br>
            <a:endParaRPr lang="fo-F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87AED-0524-EFEE-7D3C-134699F43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7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315872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ADE9-12DC-542F-7A1D-AE142C0B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o-FO" dirty="0"/>
              <a:t>Trý støð</a:t>
            </a:r>
            <a:br>
              <a:rPr lang="fo-FO" dirty="0"/>
            </a:br>
            <a:r>
              <a:rPr lang="fo-FO" sz="2400" dirty="0"/>
              <a:t>9 tjógv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D84D8A-15D0-1465-8310-DCD10EFF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43" y="1568381"/>
            <a:ext cx="5202314" cy="5116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2123CE-FE0D-63F1-AFC5-C89A5BF198AC}"/>
              </a:ext>
            </a:extLst>
          </p:cNvPr>
          <p:cNvSpPr txBox="1"/>
          <p:nvPr/>
        </p:nvSpPr>
        <p:spPr>
          <a:xfrm>
            <a:off x="5548666" y="3762671"/>
            <a:ext cx="1784412" cy="727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o-FO" b="1" dirty="0">
                <a:solidFill>
                  <a:srgbClr val="FF0000"/>
                </a:solidFill>
              </a:rPr>
              <a:t>Tórshavn</a:t>
            </a:r>
          </a:p>
          <a:p>
            <a:pPr algn="ctr"/>
            <a:r>
              <a:rPr lang="fo-FO" sz="1400" b="1" dirty="0">
                <a:solidFill>
                  <a:srgbClr val="FF0000"/>
                </a:solidFill>
              </a:rPr>
              <a:t>3 tjógv – 2 ær</a:t>
            </a:r>
          </a:p>
          <a:p>
            <a:pPr algn="ctr"/>
            <a:r>
              <a:rPr lang="fo-FO" sz="1400" b="1" dirty="0" err="1">
                <a:solidFill>
                  <a:srgbClr val="FF0000"/>
                </a:solidFill>
              </a:rPr>
              <a:t>Húsahagi</a:t>
            </a:r>
            <a:endParaRPr lang="fo-FO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FFEDEE-F8DB-3BD2-0E6E-B3AB01553A41}"/>
              </a:ext>
            </a:extLst>
          </p:cNvPr>
          <p:cNvSpPr txBox="1"/>
          <p:nvPr/>
        </p:nvSpPr>
        <p:spPr>
          <a:xfrm>
            <a:off x="1970843" y="2353690"/>
            <a:ext cx="17918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o-FO" b="1" dirty="0">
                <a:solidFill>
                  <a:srgbClr val="FF0000"/>
                </a:solidFill>
              </a:rPr>
              <a:t>Kollafjørður</a:t>
            </a:r>
          </a:p>
          <a:p>
            <a:pPr algn="ctr"/>
            <a:r>
              <a:rPr lang="fo-FO" sz="1400" b="1" dirty="0">
                <a:solidFill>
                  <a:srgbClr val="FF0000"/>
                </a:solidFill>
              </a:rPr>
              <a:t>3 lomb</a:t>
            </a:r>
          </a:p>
          <a:p>
            <a:pPr algn="ctr"/>
            <a:r>
              <a:rPr lang="fo-FO" sz="1400" b="1" dirty="0">
                <a:solidFill>
                  <a:srgbClr val="FF0000"/>
                </a:solidFill>
              </a:rPr>
              <a:t>Heygshagi</a:t>
            </a:r>
          </a:p>
          <a:p>
            <a:pPr algn="ctr"/>
            <a:r>
              <a:rPr lang="fo-FO" sz="1200" b="1" dirty="0">
                <a:solidFill>
                  <a:srgbClr val="FF0000"/>
                </a:solidFill>
              </a:rPr>
              <a:t>Búnaðarstovan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ECB9EB-E3AC-050D-20E9-3396370FE9C1}"/>
              </a:ext>
            </a:extLst>
          </p:cNvPr>
          <p:cNvSpPr txBox="1"/>
          <p:nvPr/>
        </p:nvSpPr>
        <p:spPr>
          <a:xfrm>
            <a:off x="5584423" y="829401"/>
            <a:ext cx="2173551" cy="727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o-FO" b="1" dirty="0" err="1">
                <a:solidFill>
                  <a:srgbClr val="FF0000"/>
                </a:solidFill>
              </a:rPr>
              <a:t>Oyndafjørðr</a:t>
            </a:r>
            <a:endParaRPr lang="fo-FO" b="1" dirty="0">
              <a:solidFill>
                <a:srgbClr val="FF0000"/>
              </a:solidFill>
            </a:endParaRPr>
          </a:p>
          <a:p>
            <a:pPr algn="ctr"/>
            <a:r>
              <a:rPr lang="fo-FO" sz="1400" b="1" dirty="0">
                <a:solidFill>
                  <a:srgbClr val="FF0000"/>
                </a:solidFill>
              </a:rPr>
              <a:t>3 tjógv – 2 ær</a:t>
            </a:r>
          </a:p>
          <a:p>
            <a:pPr algn="ctr"/>
            <a:r>
              <a:rPr lang="fo-FO" sz="1400" b="1" dirty="0">
                <a:solidFill>
                  <a:srgbClr val="FF0000"/>
                </a:solidFill>
              </a:rPr>
              <a:t>Knúkur &amp; Skorðatindur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235BD-B5B7-DEEC-2CAF-05B5138FEFD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8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  <p:extLst>
      <p:ext uri="{BB962C8B-B14F-4D97-AF65-F5344CB8AC3E}">
        <p14:creationId xmlns:p14="http://schemas.microsoft.com/office/powerpoint/2010/main" val="336986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FFE499B4-EAEE-3367-D90B-BAC34F9918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9718" y="1239591"/>
            <a:ext cx="7784564" cy="4378818"/>
          </a:xfrm>
        </p:spPr>
      </p:pic>
      <p:sp>
        <p:nvSpPr>
          <p:cNvPr id="19460" name="Title 4">
            <a:extLst>
              <a:ext uri="{FF2B5EF4-FFF2-40B4-BE49-F238E27FC236}">
                <a16:creationId xmlns:a16="http://schemas.microsoft.com/office/drawing/2014/main" id="{AFC8F19B-CDDD-D56E-7C74-963069BE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614362"/>
          </a:xfrm>
        </p:spPr>
        <p:txBody>
          <a:bodyPr/>
          <a:lstStyle/>
          <a:p>
            <a:pPr algn="ctr" fontAlgn="base">
              <a:spcAft>
                <a:spcPct val="0"/>
              </a:spcAft>
            </a:pPr>
            <a:r>
              <a:rPr lang="da-DK" altLang="fo-FO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Trý</a:t>
            </a:r>
            <a: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 </a:t>
            </a:r>
            <a:r>
              <a:rPr lang="da-DK" altLang="fo-FO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tjógv</a:t>
            </a:r>
            <a: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 </a:t>
            </a:r>
            <a:r>
              <a:rPr lang="da-DK" altLang="fo-FO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úr</a:t>
            </a:r>
            <a: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 </a:t>
            </a:r>
            <a:r>
              <a:rPr lang="da-DK" altLang="fo-FO" dirty="0" err="1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  <a:t>Kollafirði</a:t>
            </a:r>
            <a:br>
              <a:rPr lang="da-DK" altLang="fo-FO" dirty="0">
                <a:latin typeface="Arial Black" panose="020B0A04020102020204" pitchFamily="34" charset="0"/>
                <a:ea typeface="ＭＳ Ｐゴシック" panose="020B0600070205080204" pitchFamily="34" charset="-128"/>
                <a:cs typeface="Arial Bold" panose="020B0704020202020204" pitchFamily="34" charset="0"/>
              </a:rPr>
            </a:br>
            <a:endParaRPr lang="da-DK" altLang="fo-FO" dirty="0">
              <a:latin typeface="Arial Black" panose="020B0A04020102020204" pitchFamily="34" charset="0"/>
              <a:ea typeface="ＭＳ Ｐゴシック" panose="020B0600070205080204" pitchFamily="34" charset="-128"/>
              <a:cs typeface="Arial Bold" panose="020B07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814D38-8615-EF69-1CE6-9940B7A401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288EB1-B14B-4E78-B597-E7D22BA24B87}" type="slidenum">
              <a:rPr lang="en-US" altLang="fo-FO" smtClean="0"/>
              <a:pPr/>
              <a:t>9</a:t>
            </a:fld>
            <a:r>
              <a:rPr lang="en-US" altLang="fo-FO"/>
              <a:t> av  19</a:t>
            </a:r>
            <a:endParaRPr lang="en-US" altLang="fo-FO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4E7D"/>
      </a:dk2>
      <a:lt2>
        <a:srgbClr val="EEECE1"/>
      </a:lt2>
      <a:accent1>
        <a:srgbClr val="004E7D"/>
      </a:accent1>
      <a:accent2>
        <a:srgbClr val="779BBB"/>
      </a:accent2>
      <a:accent3>
        <a:srgbClr val="44A436"/>
      </a:accent3>
      <a:accent4>
        <a:srgbClr val="A61422"/>
      </a:accent4>
      <a:accent5>
        <a:srgbClr val="E47823"/>
      </a:accent5>
      <a:accent6>
        <a:srgbClr val="141313"/>
      </a:accent6>
      <a:hlink>
        <a:srgbClr val="19AAD9"/>
      </a:hlink>
      <a:folHlink>
        <a:srgbClr val="B100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</TotalTime>
  <Words>901</Words>
  <Application>Microsoft Office PowerPoint</Application>
  <PresentationFormat>On-screen Show (4:3)</PresentationFormat>
  <Paragraphs>148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Office Theme</vt:lpstr>
      <vt:lpstr> Bakteriur á skerpikjøti  Hvat er tað sum hendir  tá kjøt verður hongt upp?  </vt:lpstr>
      <vt:lpstr>Vísindaliga greinin</vt:lpstr>
      <vt:lpstr>Ræsing</vt:lpstr>
      <vt:lpstr>Ræsing Royndir á Búnaðarstovan </vt:lpstr>
      <vt:lpstr>Botulisma í Føroyum Vísindalig grein 2017</vt:lpstr>
      <vt:lpstr>Aðrar kanningar av skerpikjøti</vt:lpstr>
      <vt:lpstr>Okkara kanning  4. apríl 2020  </vt:lpstr>
      <vt:lpstr>Trý støð 9 tjógv</vt:lpstr>
      <vt:lpstr>Trý tjógv úr Kollafirði </vt:lpstr>
      <vt:lpstr>Bakteriur á skerpikjøti Agar-plátur</vt:lpstr>
      <vt:lpstr>Bakteriur á skerpikjøti MSA</vt:lpstr>
      <vt:lpstr>Bakteriur á skerpikjøti RAPID’Entero</vt:lpstr>
      <vt:lpstr>Bakteriur á skerpikjøti ASVs V4 region</vt:lpstr>
      <vt:lpstr>Bakteriur á skerpikjøti ASVs partial region</vt:lpstr>
      <vt:lpstr>Niðurstøðan</vt:lpstr>
      <vt:lpstr>Framtíðar kanningar</vt:lpstr>
      <vt:lpstr>Vanligur hjallur</vt:lpstr>
      <vt:lpstr>Modernaður hjallur Klimarúm</vt:lpstr>
      <vt:lpstr>Umrøða í fjølmiðlunum</vt:lpstr>
    </vt:vector>
  </TitlesOfParts>
  <Company>Sendistovan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Sissal Kj. Kristiansen</dc:creator>
  <cp:lastModifiedBy>Eyðfinn Magnussen</cp:lastModifiedBy>
  <cp:revision>77</cp:revision>
  <cp:lastPrinted>2023-02-17T15:13:03Z</cp:lastPrinted>
  <dcterms:created xsi:type="dcterms:W3CDTF">2011-06-30T09:45:21Z</dcterms:created>
  <dcterms:modified xsi:type="dcterms:W3CDTF">2023-02-17T15:16:07Z</dcterms:modified>
</cp:coreProperties>
</file>