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2400" dirty="0" err="1"/>
              <a:t>Sølu</a:t>
            </a:r>
            <a:r>
              <a:rPr lang="da-DK" sz="2400" dirty="0"/>
              <a:t> av </a:t>
            </a:r>
            <a:r>
              <a:rPr lang="da-DK" sz="2400" dirty="0" err="1"/>
              <a:t>landsjørð</a:t>
            </a:r>
            <a:r>
              <a:rPr lang="da-DK" sz="2400" dirty="0"/>
              <a:t> í </a:t>
            </a:r>
            <a:r>
              <a:rPr lang="da-DK" sz="2400" dirty="0" err="1"/>
              <a:t>tíðarskeiðnum</a:t>
            </a:r>
            <a:r>
              <a:rPr lang="da-DK" sz="2400" dirty="0"/>
              <a:t> 2005 til 2023 </a:t>
            </a:r>
            <a:r>
              <a:rPr lang="da-DK" sz="2400" dirty="0" err="1"/>
              <a:t>íalt</a:t>
            </a:r>
            <a:r>
              <a:rPr lang="da-DK" sz="2400" dirty="0"/>
              <a:t> </a:t>
            </a:r>
            <a:r>
              <a:rPr lang="da-DK" sz="2400" dirty="0" err="1"/>
              <a:t>umleið</a:t>
            </a:r>
            <a:r>
              <a:rPr lang="da-DK" sz="2400" dirty="0"/>
              <a:t> Kr. 200.000.000,-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.21150518872569604"/>
          <c:y val="0.10197229512977544"/>
          <c:w val="0.78308078536627168"/>
          <c:h val="0.66332210557013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'Ark1'!$A$5</c:f>
              <c:strCache>
                <c:ptCount val="1"/>
                <c:pt idx="0">
                  <c:v>Søla jørð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6"/>
              </a:solidFill>
            </a:ln>
            <a:effectLst/>
          </c:spPr>
          <c:invertIfNegative val="0"/>
          <c:cat>
            <c:numRef>
              <c:f>'Ark1'!$B$4:$T$4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'Ark1'!$B$5:$T$5</c:f>
              <c:numCache>
                <c:formatCode>#,##0</c:formatCode>
                <c:ptCount val="19"/>
                <c:pt idx="0">
                  <c:v>6887810</c:v>
                </c:pt>
                <c:pt idx="1">
                  <c:v>8586294</c:v>
                </c:pt>
                <c:pt idx="2">
                  <c:v>16510375</c:v>
                </c:pt>
                <c:pt idx="3">
                  <c:v>9935299</c:v>
                </c:pt>
                <c:pt idx="4">
                  <c:v>7453383</c:v>
                </c:pt>
                <c:pt idx="5">
                  <c:v>3940329</c:v>
                </c:pt>
                <c:pt idx="6">
                  <c:v>1844885</c:v>
                </c:pt>
                <c:pt idx="7">
                  <c:v>2369898</c:v>
                </c:pt>
                <c:pt idx="8">
                  <c:v>2775106</c:v>
                </c:pt>
                <c:pt idx="9">
                  <c:v>5458441</c:v>
                </c:pt>
                <c:pt idx="10">
                  <c:v>3957351</c:v>
                </c:pt>
                <c:pt idx="11">
                  <c:v>21179887</c:v>
                </c:pt>
                <c:pt idx="12">
                  <c:v>8874138</c:v>
                </c:pt>
                <c:pt idx="13">
                  <c:v>9429765</c:v>
                </c:pt>
                <c:pt idx="14">
                  <c:v>13763342</c:v>
                </c:pt>
                <c:pt idx="15">
                  <c:v>9123330</c:v>
                </c:pt>
                <c:pt idx="16">
                  <c:v>21728776</c:v>
                </c:pt>
                <c:pt idx="17">
                  <c:v>38612636</c:v>
                </c:pt>
                <c:pt idx="18">
                  <c:v>8297681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B-4E12-A65A-321CA02A16F0}"/>
            </c:ext>
          </c:extLst>
        </c:ser>
        <c:ser>
          <c:idx val="1"/>
          <c:order val="1"/>
          <c:tx>
            <c:strRef>
              <c:f>'Ark1'!$A$6</c:f>
              <c:strCache>
                <c:ptCount val="1"/>
                <c:pt idx="0">
                  <c:v>Innkomið fyri mist bit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'Ark1'!$B$4:$T$4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'Ark1'!$B$6:$T$6</c:f>
              <c:numCache>
                <c:formatCode>#,##0</c:formatCode>
                <c:ptCount val="19"/>
                <c:pt idx="0">
                  <c:v>2652588</c:v>
                </c:pt>
                <c:pt idx="1">
                  <c:v>658268</c:v>
                </c:pt>
                <c:pt idx="2">
                  <c:v>1185980</c:v>
                </c:pt>
                <c:pt idx="3">
                  <c:v>0</c:v>
                </c:pt>
                <c:pt idx="4">
                  <c:v>120062</c:v>
                </c:pt>
                <c:pt idx="5">
                  <c:v>143935</c:v>
                </c:pt>
                <c:pt idx="6">
                  <c:v>106950</c:v>
                </c:pt>
                <c:pt idx="7">
                  <c:v>71137</c:v>
                </c:pt>
                <c:pt idx="8">
                  <c:v>66045</c:v>
                </c:pt>
                <c:pt idx="9">
                  <c:v>362484</c:v>
                </c:pt>
                <c:pt idx="10">
                  <c:v>204841</c:v>
                </c:pt>
                <c:pt idx="11">
                  <c:v>463992</c:v>
                </c:pt>
                <c:pt idx="12">
                  <c:v>368327</c:v>
                </c:pt>
                <c:pt idx="13">
                  <c:v>275947</c:v>
                </c:pt>
                <c:pt idx="14">
                  <c:v>330738</c:v>
                </c:pt>
                <c:pt idx="15">
                  <c:v>367663</c:v>
                </c:pt>
                <c:pt idx="16">
                  <c:v>484790</c:v>
                </c:pt>
                <c:pt idx="17">
                  <c:v>294378</c:v>
                </c:pt>
                <c:pt idx="18">
                  <c:v>124862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4B-4E12-A65A-321CA02A16F0}"/>
            </c:ext>
          </c:extLst>
        </c:ser>
        <c:ser>
          <c:idx val="2"/>
          <c:order val="2"/>
          <c:tx>
            <c:strRef>
              <c:f>'Ark1'!$A$7</c:f>
              <c:strCache>
                <c:ptCount val="1"/>
                <c:pt idx="0">
                  <c:v>Gróttøka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'Ark1'!$B$4:$T$4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'Ark1'!$B$7:$T$7</c:f>
              <c:numCache>
                <c:formatCode>General</c:formatCode>
                <c:ptCount val="19"/>
                <c:pt idx="4" formatCode="#,##0">
                  <c:v>1208611</c:v>
                </c:pt>
                <c:pt idx="6" formatCode="#,##0">
                  <c:v>551077</c:v>
                </c:pt>
                <c:pt idx="7" formatCode="#,##0">
                  <c:v>359586</c:v>
                </c:pt>
                <c:pt idx="8" formatCode="#,##0">
                  <c:v>578403</c:v>
                </c:pt>
                <c:pt idx="9" formatCode="#,##0">
                  <c:v>553503</c:v>
                </c:pt>
                <c:pt idx="10" formatCode="#,##0">
                  <c:v>1220899</c:v>
                </c:pt>
                <c:pt idx="11" formatCode="#,##0">
                  <c:v>557865</c:v>
                </c:pt>
                <c:pt idx="12" formatCode="#,##0">
                  <c:v>575522</c:v>
                </c:pt>
                <c:pt idx="13" formatCode="#,##0">
                  <c:v>741750</c:v>
                </c:pt>
                <c:pt idx="14" formatCode="#,##0">
                  <c:v>712915</c:v>
                </c:pt>
                <c:pt idx="15" formatCode="#,##0">
                  <c:v>854924</c:v>
                </c:pt>
                <c:pt idx="16" formatCode="#,##0">
                  <c:v>447476</c:v>
                </c:pt>
                <c:pt idx="17" formatCode="#,##0">
                  <c:v>718377</c:v>
                </c:pt>
                <c:pt idx="18" formatCode="#,##0">
                  <c:v>969479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4B-4E12-A65A-321CA02A16F0}"/>
            </c:ext>
          </c:extLst>
        </c:ser>
        <c:ser>
          <c:idx val="3"/>
          <c:order val="3"/>
          <c:tx>
            <c:strRef>
              <c:f>'Ark1'!$A$8</c:f>
              <c:strCache>
                <c:ptCount val="1"/>
                <c:pt idx="0">
                  <c:v>søla av innstøðu -djór/bygningar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'Ark1'!$B$4:$T$4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'Ark1'!$B$8:$T$8</c:f>
              <c:numCache>
                <c:formatCode>#,##0</c:formatCode>
                <c:ptCount val="19"/>
                <c:pt idx="1">
                  <c:v>266430</c:v>
                </c:pt>
                <c:pt idx="2">
                  <c:v>10000</c:v>
                </c:pt>
                <c:pt idx="3">
                  <c:v>25500</c:v>
                </c:pt>
                <c:pt idx="4">
                  <c:v>167000</c:v>
                </c:pt>
                <c:pt idx="5">
                  <c:v>178250</c:v>
                </c:pt>
                <c:pt idx="6">
                  <c:v>56000</c:v>
                </c:pt>
                <c:pt idx="11">
                  <c:v>14037</c:v>
                </c:pt>
                <c:pt idx="15">
                  <c:v>1442000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4B-4E12-A65A-321CA02A16F0}"/>
            </c:ext>
          </c:extLst>
        </c:ser>
        <c:ser>
          <c:idx val="4"/>
          <c:order val="4"/>
          <c:tx>
            <c:strRef>
              <c:f>'Ark1'!$A$9</c:f>
              <c:strCache>
                <c:ptCount val="1"/>
                <c:pt idx="0">
                  <c:v>sakargjald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'Ark1'!$B$4:$T$4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'Ark1'!$B$9:$T$9</c:f>
              <c:numCache>
                <c:formatCode>#,##0</c:formatCode>
                <c:ptCount val="19"/>
                <c:pt idx="0">
                  <c:v>16843</c:v>
                </c:pt>
                <c:pt idx="1">
                  <c:v>374108</c:v>
                </c:pt>
                <c:pt idx="2">
                  <c:v>311544</c:v>
                </c:pt>
                <c:pt idx="3">
                  <c:v>246416</c:v>
                </c:pt>
                <c:pt idx="4">
                  <c:v>190067</c:v>
                </c:pt>
                <c:pt idx="5">
                  <c:v>142289</c:v>
                </c:pt>
                <c:pt idx="6">
                  <c:v>155410</c:v>
                </c:pt>
                <c:pt idx="7">
                  <c:v>87987</c:v>
                </c:pt>
                <c:pt idx="8">
                  <c:v>60699</c:v>
                </c:pt>
                <c:pt idx="9">
                  <c:v>126416</c:v>
                </c:pt>
                <c:pt idx="10">
                  <c:v>120440</c:v>
                </c:pt>
                <c:pt idx="11">
                  <c:v>390306</c:v>
                </c:pt>
                <c:pt idx="12">
                  <c:v>207847</c:v>
                </c:pt>
                <c:pt idx="13">
                  <c:v>206447</c:v>
                </c:pt>
                <c:pt idx="14">
                  <c:v>261993</c:v>
                </c:pt>
                <c:pt idx="15">
                  <c:v>177620</c:v>
                </c:pt>
                <c:pt idx="16">
                  <c:v>352957</c:v>
                </c:pt>
                <c:pt idx="17">
                  <c:v>651337</c:v>
                </c:pt>
                <c:pt idx="18">
                  <c:v>167151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4B-4E12-A65A-321CA02A16F0}"/>
            </c:ext>
          </c:extLst>
        </c:ser>
        <c:ser>
          <c:idx val="5"/>
          <c:order val="5"/>
          <c:tx>
            <c:strRef>
              <c:f>'Ark1'!$A$10</c:f>
              <c:strCache>
                <c:ptCount val="1"/>
                <c:pt idx="0">
                  <c:v>Játtan til BST goldin av Búnaðargrunninum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numRef>
              <c:f>'Ark1'!$B$4:$T$4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'Ark1'!$B$10:$T$10</c:f>
              <c:numCache>
                <c:formatCode>#,##0</c:formatCode>
                <c:ptCount val="19"/>
                <c:pt idx="0">
                  <c:v>2849000</c:v>
                </c:pt>
                <c:pt idx="1">
                  <c:v>3081000</c:v>
                </c:pt>
                <c:pt idx="2">
                  <c:v>3115000</c:v>
                </c:pt>
                <c:pt idx="3">
                  <c:v>2807000</c:v>
                </c:pt>
                <c:pt idx="4">
                  <c:v>2884000</c:v>
                </c:pt>
                <c:pt idx="5">
                  <c:v>2919000</c:v>
                </c:pt>
                <c:pt idx="6">
                  <c:v>2882000</c:v>
                </c:pt>
                <c:pt idx="7">
                  <c:v>2888608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4B-4E12-A65A-321CA02A1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0855456"/>
        <c:axId val="520856896"/>
        <c:extLst/>
      </c:barChart>
      <c:lineChart>
        <c:grouping val="standard"/>
        <c:varyColors val="0"/>
        <c:ser>
          <c:idx val="8"/>
          <c:order val="6"/>
          <c:tx>
            <c:strRef>
              <c:f>'Ark1'!$A$13</c:f>
              <c:strCache>
                <c:ptCount val="1"/>
                <c:pt idx="0">
                  <c:v>Flutt BG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'Ark1'!$B$4:$T$4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'Ark1'!$B$13:$T$13</c:f>
              <c:numCache>
                <c:formatCode>#,##0</c:formatCode>
                <c:ptCount val="19"/>
                <c:pt idx="0">
                  <c:v>9547897</c:v>
                </c:pt>
                <c:pt idx="1">
                  <c:v>9886302</c:v>
                </c:pt>
                <c:pt idx="2">
                  <c:v>18018519</c:v>
                </c:pt>
                <c:pt idx="3">
                  <c:v>10277631</c:v>
                </c:pt>
                <c:pt idx="4">
                  <c:v>9139033</c:v>
                </c:pt>
                <c:pt idx="5">
                  <c:v>4404803</c:v>
                </c:pt>
                <c:pt idx="6">
                  <c:v>2748545</c:v>
                </c:pt>
                <c:pt idx="7">
                  <c:v>2888608</c:v>
                </c:pt>
                <c:pt idx="8">
                  <c:v>3480253</c:v>
                </c:pt>
                <c:pt idx="9">
                  <c:v>6500844</c:v>
                </c:pt>
                <c:pt idx="10">
                  <c:v>5503531</c:v>
                </c:pt>
                <c:pt idx="11">
                  <c:v>22606087</c:v>
                </c:pt>
                <c:pt idx="12">
                  <c:v>10025834</c:v>
                </c:pt>
                <c:pt idx="13">
                  <c:v>10653909</c:v>
                </c:pt>
                <c:pt idx="14">
                  <c:v>15068988</c:v>
                </c:pt>
                <c:pt idx="15">
                  <c:v>11965537</c:v>
                </c:pt>
                <c:pt idx="16">
                  <c:v>23013999</c:v>
                </c:pt>
                <c:pt idx="17">
                  <c:v>40276728</c:v>
                </c:pt>
                <c:pt idx="18">
                  <c:v>9559173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64B-4E12-A65A-321CA02A16F0}"/>
            </c:ext>
          </c:extLst>
        </c:ser>
        <c:ser>
          <c:idx val="9"/>
          <c:order val="7"/>
          <c:tx>
            <c:strRef>
              <c:f>'Ark1'!$A$14</c:f>
              <c:strCache>
                <c:ptCount val="1"/>
                <c:pt idx="0">
                  <c:v>Flutt BG miðal pr. ár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'Ark1'!$B$4:$T$4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'Ark1'!$B$14:$T$14</c:f>
              <c:numCache>
                <c:formatCode>#,##0</c:formatCode>
                <c:ptCount val="19"/>
                <c:pt idx="0">
                  <c:v>11871906</c:v>
                </c:pt>
                <c:pt idx="1">
                  <c:v>11871906</c:v>
                </c:pt>
                <c:pt idx="2">
                  <c:v>11871906</c:v>
                </c:pt>
                <c:pt idx="3">
                  <c:v>11871906</c:v>
                </c:pt>
                <c:pt idx="4">
                  <c:v>11871906</c:v>
                </c:pt>
                <c:pt idx="5">
                  <c:v>11871906</c:v>
                </c:pt>
                <c:pt idx="6">
                  <c:v>11871906</c:v>
                </c:pt>
                <c:pt idx="7">
                  <c:v>11871906</c:v>
                </c:pt>
                <c:pt idx="8">
                  <c:v>11871906</c:v>
                </c:pt>
                <c:pt idx="9">
                  <c:v>11871906</c:v>
                </c:pt>
                <c:pt idx="10">
                  <c:v>11871906</c:v>
                </c:pt>
                <c:pt idx="11">
                  <c:v>11871906</c:v>
                </c:pt>
                <c:pt idx="12">
                  <c:v>11871906</c:v>
                </c:pt>
                <c:pt idx="13">
                  <c:v>11871906</c:v>
                </c:pt>
                <c:pt idx="14">
                  <c:v>11871906</c:v>
                </c:pt>
                <c:pt idx="15">
                  <c:v>11871906</c:v>
                </c:pt>
                <c:pt idx="16">
                  <c:v>11871906</c:v>
                </c:pt>
                <c:pt idx="17">
                  <c:v>11871906</c:v>
                </c:pt>
                <c:pt idx="18">
                  <c:v>11871906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21-4BEE-B16F-75FF5F4F9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0855456"/>
        <c:axId val="520856896"/>
      </c:lineChart>
      <c:catAx>
        <c:axId val="52085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20856896"/>
        <c:crosses val="autoZero"/>
        <c:auto val="1"/>
        <c:lblAlgn val="ctr"/>
        <c:lblOffset val="100"/>
        <c:noMultiLvlLbl val="0"/>
      </c:catAx>
      <c:valAx>
        <c:axId val="52085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208554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</c:dTable>
      <c:spPr>
        <a:noFill/>
        <a:ln w="3175"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BF669-8A49-1057-5BBE-BAA0E9CF1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E1A5D0E-01ED-F814-53CB-CD58C7065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0EDEDE9-AAE8-402B-C265-81DBB4D2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2B3F66-CE46-987C-4580-15B10E9E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A8BBD2E-B8BE-3110-423C-2877E427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97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6AE1B-E609-4D36-289D-514274BAA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8CCA1BD-34BB-2DC1-F4F1-2786E16D6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527F16-E560-E5CC-10D4-1CC9792B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01C5B5-B7E3-1184-8CE9-C8EEEFB2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CFBF26-B8AF-2498-1727-2F379B69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079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C8EFCE2-04B8-6CE9-8532-7E97D7578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F28587F-C6B9-1B66-66A1-C8C35EAED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7FA9D1-A224-A9DF-AF1D-F8CE41B7B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2C4B00-1CD0-16D8-AB42-91919E69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949936-DFE7-B1C4-1851-85FB71C30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069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6D69C-384C-47C2-C434-068FCC1B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842FD45-94EB-97BD-1DC9-6BB4542AA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BFD742-9F54-8914-886F-8D6042C4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2D202B-02F9-4B9B-F8DE-E5D59C15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09C3ABB-BD6C-7382-92C0-AD84341D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71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AA4500-0770-D08D-D8AA-806589DF9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B1DBFC-7D87-3369-7918-5582C5BF4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CF0D26-7AAB-A4E7-924F-B6FA649BB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FC9DAF5-A6C2-8B36-70C7-820CAABA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94D81F7-2374-1077-A720-3592D194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30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BF5A7-1BB5-2E17-7250-98409FB1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3C6EDF-4638-C0B3-86EC-6F6752D85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6299699-68B1-65CA-6B50-07A2776F4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1EB00AA-B631-2A38-C4F9-FE85BF73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84E5B2D-76D0-1657-D9B9-2FEF1F9C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21919F1-3AA9-0D8A-EFF5-0A0941FC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745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2F798-99D7-FE8F-58AD-4C75272A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FBA8862-E815-F77F-8CC6-9EE5FA538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9F288D3-C692-DAC6-698D-CAEF6DE7B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F3B5726-A4B5-1944-BB78-16C224A71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1E181EA-5751-2380-D161-6B8849947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EF40B29-6815-27C0-67BC-97776B03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31A8353-11EC-5793-DC44-E1DB4F58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86F32EB-C6FC-16F1-000A-59E15A25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527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8D31B-AF31-FFD3-75AF-3DA0B1057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3E955FA-FA3F-78DB-1D96-976A2C45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1B7384A-AE13-74A2-A56E-178233336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55B6A40-4D56-D572-CEFD-DCAA2A27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055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5828BD8-E76B-0FCE-2B90-94B7D653B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50259C-B41E-687B-08BF-FF3C05B4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B4C916-7351-4275-B7CF-D80F5CEB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113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3D217-10FD-BE9B-9639-46E5F1AF5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3C00C6-F3CC-4952-4A50-DC6829CF7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43DD02B-A6B9-1EBA-D0CB-2FF8BCB69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98B5D1-E4DB-C19F-7A56-932A76A16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5B922F9-E6FF-5248-B031-61312737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14B8676-5786-618C-7C16-ACAF0B7F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492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0EE8B-6100-64D0-1B4F-1425E2DBA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CDDAEE6-29EF-6999-5DAC-33062B4C3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5A7D1C9-6731-88C0-195C-5B92DD224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E17BFE2-1FD7-742F-70EB-57D2C6879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08028F1-5C24-A3B9-FB09-402594F4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66E4257-F853-C8B9-045A-D4327618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392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2D41633-0D1B-6BE8-FE3F-3B0BA042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399315C-E6A4-22C2-A3F9-A179B47C7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DDFCE8-E815-8027-417D-24C24FCBA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F9263-581C-4B87-A499-03D67B09ECB7}" type="datetimeFigureOut">
              <a:rPr lang="da-DK" smtClean="0"/>
              <a:t>17-02-2024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64BEA6-EDAD-9FD0-70E0-BF9208408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0DA0E1-46B0-8F6E-8728-032A855E4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4007-B15F-4A72-BEF9-577AFA8E57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95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gir.fo/Logtingslog/45-fra-15-05-2007-um-landsjord-sum-seinast-broytt-vid-logtingslog-nr-102-fra-25#_edn6" TargetMode="External"/><Relationship Id="rId2" Type="http://schemas.openxmlformats.org/officeDocument/2006/relationships/hyperlink" Target="https://www.logir.fo/Logtingslog/45-fra-15-05-2007-um-landsjord-sum-seinast-broytt-vid-logtingslog-nr-102-fra-25#_edn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gir.fo/Logtingslog/13-fra-21-05-1954-um-byarskipanir-og-byggisamtyktir-sum-seinast-broytt-vid-logtingslog-nr-81#_edn2" TargetMode="External"/><Relationship Id="rId2" Type="http://schemas.openxmlformats.org/officeDocument/2006/relationships/hyperlink" Target="https://www.logir.fo/Logtingslog/13-fra-21-05-1954-um-byarskipanir-og-byggisamtyktir-sum-seinast-broytt-vid-logtingslog-nr-81#_edn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ogir.fo/Logtingslog/13-fra-21-05-1954-um-byarskipanir-og-byggisamtyktir-sum-seinast-broytt-vid-logtingslog-nr-81#_edn4" TargetMode="External"/><Relationship Id="rId4" Type="http://schemas.openxmlformats.org/officeDocument/2006/relationships/hyperlink" Target="https://www.logir.fo/Logtingslog/13-fra-21-05-1954-um-byarskipanir-og-byggisamtyktir-sum-seinast-broytt-vid-logtingslog-nr-81#_edn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gir.fo/Logtingslog/13-fra-21-05-1954-um-byarskipanir-og-byggisamtyktir-sum-seinast-broytt-vid-logtingslog-nr-81#_edn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C4FFF-7434-A42B-05C4-B1D546F07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fo-FO" sz="4800">
                <a:solidFill>
                  <a:srgbClr val="FFFFFF"/>
                </a:solidFill>
              </a:rPr>
              <a:t>Búnaðarstevnan 2024</a:t>
            </a:r>
            <a:br>
              <a:rPr lang="fo-FO" sz="4800">
                <a:solidFill>
                  <a:srgbClr val="FFFFFF"/>
                </a:solidFill>
              </a:rPr>
            </a:br>
            <a:endParaRPr lang="da-DK" sz="4800">
              <a:solidFill>
                <a:srgbClr val="FFFFFF"/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7338143-4A38-36DD-E622-488359C98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4824" y="4666968"/>
            <a:ext cx="10005951" cy="1890703"/>
          </a:xfrm>
        </p:spPr>
        <p:txBody>
          <a:bodyPr anchor="ctr">
            <a:normAutofit/>
          </a:bodyPr>
          <a:lstStyle/>
          <a:p>
            <a:pPr algn="l"/>
            <a:r>
              <a:rPr lang="fo-FO" sz="2800" b="1" dirty="0" err="1"/>
              <a:t>TÝ</a:t>
            </a:r>
            <a:r>
              <a:rPr lang="da-DK" sz="2800" b="1" dirty="0"/>
              <a:t>ÐANDI LÓGGÁVUEVNIR Á LANDBÚNAÐARØKINUM. </a:t>
            </a:r>
          </a:p>
          <a:p>
            <a:pPr algn="l"/>
            <a:r>
              <a:rPr lang="da-DK" sz="2800" b="1" dirty="0"/>
              <a:t>SPURNINGAR UM SØLU AV LENDI (LANDSJØRÐ OG ÓÐALSJØRÐ) TIL ÚTBYGGINGARENDAMÁL AV YMISKUM SLAG</a:t>
            </a:r>
            <a:r>
              <a:rPr lang="da-DK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377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7F9015-F1CE-F296-1A0E-D2843B25B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b="1" dirty="0"/>
              <a:t>Sølu av landsjørð. Heimildargrundarlag.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9522B6-B5EC-7E43-7B73-77163FB94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8551"/>
          </a:xfrm>
        </p:spPr>
        <p:txBody>
          <a:bodyPr>
            <a:normAutofit fontScale="85000" lnSpcReduction="20000"/>
          </a:bodyPr>
          <a:lstStyle/>
          <a:p>
            <a:endParaRPr lang="da-DK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da-D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§ 1.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Eftir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reglum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nevndar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niðanfyri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fyrisitur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Búnaðarstovan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sum er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stovnur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undir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landsstýrismanninum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alla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almenna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jørð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ikki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fyrisitin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av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ella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er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skrásett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sum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ogn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hjá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øðrum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almennum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stovni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herundir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kommununum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da-DK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da-DK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da-D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§ 9.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Búnaðarstovuni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heimilað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burtur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av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landsjørð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at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selja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jørð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til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almenn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endamál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grundstykkir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til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húsabygging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handils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og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ídnaðar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-,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havbúnaðar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-,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ítróttar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og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frítíðarendamál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o.a.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Áðrenn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jørð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seld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burtur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av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einum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festigarði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ella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leigutrøð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skal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festarin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leigarin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verða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eftirspurdur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da-DK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Keypspeningurin</a:t>
            </a:r>
            <a:r>
              <a:rPr lang="da-D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verður</a:t>
            </a:r>
            <a:r>
              <a:rPr lang="da-D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fluttur</a:t>
            </a:r>
            <a:r>
              <a:rPr lang="da-D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á </a:t>
            </a:r>
            <a:r>
              <a:rPr lang="da-DK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festikontu</a:t>
            </a:r>
            <a:r>
              <a:rPr lang="da-D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da-DK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da-D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§ 7 a.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da-DK" b="0" i="0" u="none" strike="noStrike" baseline="30000" dirty="0">
                <a:solidFill>
                  <a:srgbClr val="8B0000"/>
                </a:solidFill>
                <a:effectLst/>
                <a:latin typeface="Times New Roman" panose="02020603050405020304" pitchFamily="18" charset="0"/>
                <a:hlinkClick r:id="rId2"/>
              </a:rPr>
              <a:t>4)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da-DK" b="0" i="0" u="none" strike="noStrike" baseline="30000" dirty="0">
                <a:solidFill>
                  <a:srgbClr val="8B0000"/>
                </a:solidFill>
                <a:effectLst/>
                <a:latin typeface="Times New Roman" panose="02020603050405020304" pitchFamily="18" charset="0"/>
                <a:hlinkClick r:id="rId3"/>
              </a:rPr>
              <a:t>6)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Búnaðarstovuni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heimilað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at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taka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aftur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nýtslurætt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frá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festara til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ein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part av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lendi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ella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alt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lendið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tilhoyrandi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festi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og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leiga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kommunu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lendið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til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almannagagnligt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endamál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Áðrenn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nýtslurættur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til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lendið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tikin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aftur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skal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festarin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verða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eftirspurdur</a:t>
            </a:r>
            <a:r>
              <a:rPr lang="da-D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429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D63A6-C2F8-9B8E-B51B-D41DF303D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6150"/>
          </a:xfrm>
        </p:spPr>
        <p:txBody>
          <a:bodyPr>
            <a:noAutofit/>
          </a:bodyPr>
          <a:lstStyle/>
          <a:p>
            <a:pPr marL="0" marR="0">
              <a:spcBef>
                <a:spcPts val="1200"/>
              </a:spcBef>
              <a:spcAft>
                <a:spcPts val="300"/>
              </a:spcAft>
            </a:pP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Løgtingslóg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um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býarskipanir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og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byggisamtyktir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sum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seinast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broytt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við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løgtingslóg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nr. 31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frá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17. mars 2022</a:t>
            </a:r>
            <a:b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en-US" sz="3200" b="1" dirty="0"/>
            </a:br>
            <a:endParaRPr lang="da-DK" sz="32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3BD645-7DFF-D81B-E977-D528BCB9C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9400"/>
            <a:ext cx="10515600" cy="3357562"/>
          </a:xfrm>
        </p:spPr>
        <p:txBody>
          <a:bodyPr>
            <a:normAutofit fontScale="62500" lnSpcReduction="20000"/>
          </a:bodyPr>
          <a:lstStyle/>
          <a:p>
            <a:pPr marL="0" marR="0" indent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§ 1.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400" b="0" i="0" u="none" strike="noStrike" baseline="30000" dirty="0">
                <a:solidFill>
                  <a:srgbClr val="8B0000"/>
                </a:solidFill>
                <a:effectLst/>
                <a:latin typeface="Times New Roman" panose="02020603050405020304" pitchFamily="18" charset="0"/>
                <a:hlinkClick r:id="rId2"/>
              </a:rPr>
              <a:t>1)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Landsstýrismaðurin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kann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tá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ið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eitt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kommunustýri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býráð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ella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sóknarstýri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mælir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til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tess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góðkenna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býarskipan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fyri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hesa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ella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ein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part av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henni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0" marR="0" indent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en-US" sz="3400" dirty="0"/>
            </a:br>
            <a:r>
              <a:rPr lang="en-US" sz="3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§ 2.</a:t>
            </a:r>
            <a:r>
              <a:rPr lang="en-US" sz="3400" b="0" i="0" u="none" strike="noStrike" dirty="0">
                <a:solidFill>
                  <a:srgbClr val="B3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400" b="0" i="0" u="none" strike="noStrike" baseline="30000" dirty="0">
                <a:solidFill>
                  <a:srgbClr val="8B0000"/>
                </a:solidFill>
                <a:effectLst/>
                <a:latin typeface="Times New Roman" panose="02020603050405020304" pitchFamily="18" charset="0"/>
                <a:hlinkClick r:id="rId3"/>
              </a:rPr>
              <a:t>2)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400" b="0" i="0" u="none" strike="noStrike" baseline="30000" dirty="0">
                <a:solidFill>
                  <a:srgbClr val="8B0000"/>
                </a:solidFill>
                <a:effectLst/>
                <a:latin typeface="Times New Roman" panose="02020603050405020304" pitchFamily="18" charset="0"/>
                <a:hlinkClick r:id="rId4"/>
              </a:rPr>
              <a:t>3)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400" b="0" i="0" u="none" strike="noStrike" baseline="30000" dirty="0">
                <a:solidFill>
                  <a:srgbClr val="8B0000"/>
                </a:solidFill>
                <a:effectLst/>
                <a:latin typeface="Times New Roman" panose="02020603050405020304" pitchFamily="18" charset="0"/>
                <a:hlinkClick r:id="rId5"/>
              </a:rPr>
              <a:t>4)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Í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býarskipanarnevndini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sita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5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limir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valdir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soleiðis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Landsstýrismaðurin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velur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limir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í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nevndina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harímillum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formannin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sum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skal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vera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løgfrøðingur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2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limir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skulu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vera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byggikønir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harav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Føroya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Kommunufelag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velur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 og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Kommunusamskipan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Føroya 1.</a:t>
            </a:r>
          </a:p>
          <a:p>
            <a:pPr marL="0" marR="0" indent="0" algn="l">
              <a:spcBef>
                <a:spcPts val="1200"/>
              </a:spcBef>
              <a:spcAft>
                <a:spcPts val="0"/>
              </a:spcAft>
              <a:buNone/>
            </a:pPr>
            <a:endParaRPr lang="en-US" sz="3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§ 4.</a:t>
            </a:r>
            <a:r>
              <a:rPr lang="en-US" sz="3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400" b="0" i="0" u="none" strike="noStrike" baseline="30000" dirty="0">
                <a:solidFill>
                  <a:srgbClr val="8B0000"/>
                </a:solidFill>
                <a:effectLst/>
                <a:latin typeface="Times New Roman" panose="02020603050405020304" pitchFamily="18" charset="0"/>
                <a:hlinkClick r:id="rId2"/>
              </a:rPr>
              <a:t>1)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Tá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ið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eitt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kommunustýri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mælir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til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tess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kann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landsstýrismaðurin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góðkenna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eina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byggisamtykt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fyri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hesa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kommunu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ella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part av </a:t>
            </a:r>
            <a:r>
              <a:rPr lang="en-US" sz="3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henni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116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2F6BB4B8-27D1-C980-FF50-41E8175ED920}"/>
              </a:ext>
            </a:extLst>
          </p:cNvPr>
          <p:cNvSpPr txBox="1"/>
          <p:nvPr/>
        </p:nvSpPr>
        <p:spPr>
          <a:xfrm>
            <a:off x="1116901" y="827656"/>
            <a:ext cx="10337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§ 6.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200" b="0" i="0" u="none" strike="noStrike" baseline="30000" dirty="0">
                <a:solidFill>
                  <a:srgbClr val="8B0000"/>
                </a:solidFill>
                <a:effectLst/>
                <a:latin typeface="Times New Roman" panose="02020603050405020304" pitchFamily="18" charset="0"/>
                <a:hlinkClick r:id="rId2"/>
              </a:rPr>
              <a:t>1)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Áðrenn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uppskot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um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byggisamtykt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verður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sent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landsstýrismanninum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skal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tað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lagt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fram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í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minsta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lagi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vikur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til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alment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eftirlits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á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einum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fólki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atkomuligum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staði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skal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frammanundan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á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vanligan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hátt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kunngera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at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byggisamtyktin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er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framløgd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til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eftirlits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og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kunngerðin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skal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skila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til,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hvørt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økið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tað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er,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ið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uppskotið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umfatar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Mótmæli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móti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uppskotinum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og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broytingaruppskot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mega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verða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send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kommunustýrinum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áðrenn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6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vikur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eru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lidnir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frá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kunngerðardegnum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da-DK" sz="3200" b="1" dirty="0"/>
          </a:p>
        </p:txBody>
      </p:sp>
    </p:spTree>
    <p:extLst>
      <p:ext uri="{BB962C8B-B14F-4D97-AF65-F5344CB8AC3E}">
        <p14:creationId xmlns:p14="http://schemas.microsoft.com/office/powerpoint/2010/main" val="60959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FDC0E08-6097-CFAB-7AAA-E7EBFDFBAE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160584"/>
              </p:ext>
            </p:extLst>
          </p:nvPr>
        </p:nvGraphicFramePr>
        <p:xfrm>
          <a:off x="106017" y="0"/>
          <a:ext cx="1197813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306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39C8A-7703-3F44-20B2-F3648E975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b="1" dirty="0"/>
              <a:t>Niðurstøður</a:t>
            </a:r>
            <a:r>
              <a:rPr lang="fo-FO" dirty="0"/>
              <a:t>: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80E9D7-2C7D-2180-B6B8-19A2FDB62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o-FO" dirty="0"/>
              <a:t>Festarin hevur onga verju fyri sínum landbúnaðarlendi.</a:t>
            </a:r>
          </a:p>
          <a:p>
            <a:r>
              <a:rPr lang="fo-FO" dirty="0"/>
              <a:t>Festarin fær einki endurgjald fyri rakstrarmiss.</a:t>
            </a:r>
          </a:p>
          <a:p>
            <a:r>
              <a:rPr lang="fo-FO" dirty="0"/>
              <a:t>Búnaðarstovan avhendar sølupeningin treytaleyst til </a:t>
            </a:r>
            <a:r>
              <a:rPr lang="fo-FO" dirty="0" err="1"/>
              <a:t>Búnaðargrunnin</a:t>
            </a:r>
            <a:r>
              <a:rPr lang="fo-FO" dirty="0"/>
              <a:t>, ið bókar peningin í eina festikontuskipanin, ið er partur av fæi grunsins og tískil ogn hjá </a:t>
            </a:r>
            <a:r>
              <a:rPr lang="fo-FO" dirty="0" err="1"/>
              <a:t>Búnaðargrunninum</a:t>
            </a:r>
            <a:r>
              <a:rPr lang="fo-FO" dirty="0"/>
              <a:t>.</a:t>
            </a:r>
          </a:p>
          <a:p>
            <a:r>
              <a:rPr lang="fo-FO" dirty="0"/>
              <a:t>Við tað at kommunur eru plan- og </a:t>
            </a:r>
            <a:r>
              <a:rPr lang="fo-FO" dirty="0" err="1"/>
              <a:t>byggivald</a:t>
            </a:r>
            <a:r>
              <a:rPr lang="fo-FO" dirty="0"/>
              <a:t>, so er eingin skipan ella  ætlan, um at verja </a:t>
            </a:r>
            <a:r>
              <a:rPr lang="fo-FO" dirty="0" err="1"/>
              <a:t>landbúnaðarframleiðsluøkir</a:t>
            </a:r>
            <a:r>
              <a:rPr lang="fo-FO" dirty="0"/>
              <a:t>, tá ið útbyggingarætlanir verða framdar. </a:t>
            </a:r>
            <a:r>
              <a:rPr lang="fo-FO" dirty="0" err="1"/>
              <a:t>Lógarbroytingar</a:t>
            </a:r>
            <a:r>
              <a:rPr lang="fo-FO" dirty="0"/>
              <a:t> í </a:t>
            </a:r>
            <a:r>
              <a:rPr lang="fo-FO" dirty="0" err="1"/>
              <a:t>býarskipanarlógini</a:t>
            </a:r>
            <a:r>
              <a:rPr lang="fo-FO" dirty="0"/>
              <a:t> til frama fyri landbúnaðarlendi eru neyðugar.</a:t>
            </a:r>
          </a:p>
          <a:p>
            <a:r>
              <a:rPr lang="fo-FO" dirty="0"/>
              <a:t>Um broytingar skulu gerast til frama fyri festaran, so krevst </a:t>
            </a:r>
            <a:r>
              <a:rPr lang="fo-FO" dirty="0" err="1"/>
              <a:t>lógarbroytingar</a:t>
            </a:r>
            <a:r>
              <a:rPr lang="fo-FO" dirty="0"/>
              <a:t> fyri virksemi hjá Búnaðarstovuni og </a:t>
            </a:r>
            <a:r>
              <a:rPr lang="fo-FO" dirty="0" err="1"/>
              <a:t>Búnaðargrunninum</a:t>
            </a:r>
            <a:r>
              <a:rPr lang="fo-FO" dirty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123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503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Office-tema</vt:lpstr>
      <vt:lpstr>Búnaðarstevnan 2024 </vt:lpstr>
      <vt:lpstr>Sølu av landsjørð. Heimildargrundarlag.</vt:lpstr>
      <vt:lpstr>Løgtingslóg um býarskipanir og byggisamtyktir, sum seinast broytt við løgtingslóg nr. 31 frá 17. mars 2022  </vt:lpstr>
      <vt:lpstr>PowerPoint-præsentation</vt:lpstr>
      <vt:lpstr>PowerPoint-præsentation</vt:lpstr>
      <vt:lpstr>Niðurstøður: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Búnaðarstevnan 2024</dc:title>
  <dc:creator>Andrass Holm Arge</dc:creator>
  <cp:lastModifiedBy>Andrass Holm Arge</cp:lastModifiedBy>
  <cp:revision>15</cp:revision>
  <dcterms:created xsi:type="dcterms:W3CDTF">2024-02-14T09:59:58Z</dcterms:created>
  <dcterms:modified xsi:type="dcterms:W3CDTF">2024-02-17T09:18:30Z</dcterms:modified>
</cp:coreProperties>
</file>