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7" r:id="rId5"/>
    <p:sldMasterId id="2147483688" r:id="rId6"/>
  </p:sldMasterIdLst>
  <p:notesMasterIdLst>
    <p:notesMasterId r:id="rId27"/>
  </p:notesMasterIdLst>
  <p:sldIdLst>
    <p:sldId id="389" r:id="rId7"/>
    <p:sldId id="387" r:id="rId8"/>
    <p:sldId id="388" r:id="rId9"/>
    <p:sldId id="390" r:id="rId10"/>
    <p:sldId id="370" r:id="rId11"/>
    <p:sldId id="386" r:id="rId12"/>
    <p:sldId id="391" r:id="rId13"/>
    <p:sldId id="367" r:id="rId14"/>
    <p:sldId id="299" r:id="rId15"/>
    <p:sldId id="350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64" r:id="rId25"/>
    <p:sldId id="351" r:id="rId26"/>
  </p:sldIdLst>
  <p:sldSz cx="9144000" cy="5143500" type="screen16x9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98" autoAdjust="0"/>
    <p:restoredTop sz="83288" autoAdjust="0"/>
  </p:normalViewPr>
  <p:slideViewPr>
    <p:cSldViewPr snapToObjects="1">
      <p:cViewPr>
        <p:scale>
          <a:sx n="67" d="100"/>
          <a:sy n="67" d="100"/>
        </p:scale>
        <p:origin x="1600" y="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2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DBBA4-B8C4-6A44-BE46-3705BC25CD8A}" type="datetimeFigureOut">
              <a:rPr lang="fo-FO"/>
              <a:pPr/>
              <a:t>18.02.2023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0677E-1B9E-E845-B3E7-53C57FC1C341}" type="slidenum">
              <a:rPr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7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0677E-1B9E-E845-B3E7-53C57FC1C341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548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0677E-1B9E-E845-B3E7-53C57FC1C341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769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677E-1B9E-E845-B3E7-53C57FC1C341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744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dsholder til diasbillede 1">
            <a:extLst>
              <a:ext uri="{FF2B5EF4-FFF2-40B4-BE49-F238E27FC236}">
                <a16:creationId xmlns:a16="http://schemas.microsoft.com/office/drawing/2014/main" id="{68FBA08E-76E6-47DC-83DE-77C99A6662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Pladsholder til noter 2">
            <a:extLst>
              <a:ext uri="{FF2B5EF4-FFF2-40B4-BE49-F238E27FC236}">
                <a16:creationId xmlns:a16="http://schemas.microsoft.com/office/drawing/2014/main" id="{9087380E-6770-4AA8-A0D9-E2E4C75BD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a-DK" altLang="da-DK" dirty="0">
              <a:latin typeface="Arial" panose="020B0604020202020204" pitchFamily="34" charset="0"/>
            </a:endParaRPr>
          </a:p>
        </p:txBody>
      </p:sp>
      <p:sp>
        <p:nvSpPr>
          <p:cNvPr id="25604" name="Pladsholder til diasnummer 3">
            <a:extLst>
              <a:ext uri="{FF2B5EF4-FFF2-40B4-BE49-F238E27FC236}">
                <a16:creationId xmlns:a16="http://schemas.microsoft.com/office/drawing/2014/main" id="{437E7D33-3F8D-4BDE-AF00-27735E881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D248FC9-85F7-4689-A2A1-A0B3EF6EE5BF}" type="slidenum">
              <a:rPr lang="da-DK" altLang="da-DK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da-DK" altLang="da-D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6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677E-1B9E-E845-B3E7-53C57FC1C341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063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677E-1B9E-E845-B3E7-53C57FC1C341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1937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677E-1B9E-E845-B3E7-53C57FC1C341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98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 userDrawn="1"/>
        </p:nvSpPr>
        <p:spPr>
          <a:xfrm>
            <a:off x="457200" y="2419350"/>
            <a:ext cx="8229600" cy="457200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indent="0" algn="ctr">
              <a:buNone/>
              <a:defRPr sz="16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457200" y="2571750"/>
            <a:ext cx="8229600" cy="1143000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indent="0" algn="ctr">
              <a:buNone/>
              <a:defRPr sz="16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6858000" cy="628650"/>
          </a:xfrm>
        </p:spPr>
        <p:txBody>
          <a:bodyPr lIns="0" tIns="0" rIns="0" bIns="0" anchor="t"/>
          <a:lstStyle>
            <a:lvl1pPr algn="l">
              <a:defRPr sz="21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2"/>
            <a:ext cx="8229600" cy="3337322"/>
          </a:xfrm>
        </p:spPr>
        <p:txBody>
          <a:bodyPr lIns="0" tIns="0" rIns="0" bIns="0">
            <a:normAutofit/>
          </a:bodyPr>
          <a:lstStyle>
            <a:lvl1pPr algn="l">
              <a:spcAft>
                <a:spcPts val="1350"/>
              </a:spcAft>
              <a:defRPr sz="1500"/>
            </a:lvl1pPr>
            <a:lvl2pPr algn="l">
              <a:spcAft>
                <a:spcPts val="1350"/>
              </a:spcAft>
              <a:defRPr sz="1350"/>
            </a:lvl2pPr>
            <a:lvl3pPr algn="l">
              <a:spcAft>
                <a:spcPts val="1350"/>
              </a:spcAft>
              <a:defRPr sz="1200"/>
            </a:lvl3pPr>
            <a:lvl4pPr algn="l">
              <a:spcAft>
                <a:spcPts val="1350"/>
              </a:spcAft>
              <a:defRPr sz="1050"/>
            </a:lvl4pPr>
            <a:lvl5pPr algn="l">
              <a:spcAft>
                <a:spcPts val="1350"/>
              </a:spcAft>
              <a:defRPr sz="105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15A5-D84B-B74A-9C52-41EA6468A2EC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CC1-3281-F84F-8FC3-9D28A04019B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950"/>
            <a:ext cx="6858000" cy="628650"/>
          </a:xfrm>
        </p:spPr>
        <p:txBody>
          <a:bodyPr rIns="0" anchor="t">
            <a:noAutofit/>
          </a:bodyPr>
          <a:lstStyle>
            <a:lvl1pPr algn="l"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663"/>
            <a:ext cx="8229600" cy="3337322"/>
          </a:xfrm>
        </p:spPr>
        <p:txBody>
          <a:bodyPr rIns="0">
            <a:noAutofit/>
          </a:bodyPr>
          <a:lstStyle>
            <a:lvl1pPr algn="l">
              <a:spcAft>
                <a:spcPts val="1200"/>
              </a:spcAft>
              <a:defRPr sz="1500"/>
            </a:lvl1pPr>
            <a:lvl2pPr algn="l">
              <a:spcAft>
                <a:spcPts val="1200"/>
              </a:spcAft>
              <a:defRPr sz="1350"/>
            </a:lvl2pPr>
            <a:lvl3pPr algn="l">
              <a:spcAft>
                <a:spcPts val="1200"/>
              </a:spcAft>
              <a:defRPr sz="1350"/>
            </a:lvl3pPr>
            <a:lvl4pPr algn="l">
              <a:spcAft>
                <a:spcPts val="1200"/>
              </a:spcAft>
              <a:defRPr sz="1200"/>
            </a:lvl4pPr>
            <a:lvl5pPr algn="l"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66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6858000" cy="628650"/>
          </a:xfrm>
        </p:spPr>
        <p:txBody>
          <a:bodyPr lIns="0" tIns="0" rIns="0" bIns="0" anchor="t"/>
          <a:lstStyle>
            <a:lvl1pPr algn="l">
              <a:defRPr sz="28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1"/>
            <a:ext cx="8229600" cy="3337322"/>
          </a:xfrm>
        </p:spPr>
        <p:txBody>
          <a:bodyPr lIns="0" tIns="0" rIns="0" bIns="0">
            <a:normAutofit/>
          </a:bodyPr>
          <a:lstStyle>
            <a:lvl1pPr algn="l">
              <a:spcAft>
                <a:spcPts val="1200"/>
              </a:spcAft>
              <a:defRPr sz="2000"/>
            </a:lvl1pPr>
            <a:lvl2pPr algn="l">
              <a:spcAft>
                <a:spcPts val="1200"/>
              </a:spcAft>
              <a:defRPr sz="1800"/>
            </a:lvl2pPr>
            <a:lvl3pPr algn="l">
              <a:spcAft>
                <a:spcPts val="1200"/>
              </a:spcAft>
              <a:defRPr sz="1600"/>
            </a:lvl3pPr>
            <a:lvl4pPr algn="l">
              <a:spcAft>
                <a:spcPts val="1200"/>
              </a:spcAft>
              <a:defRPr sz="1400"/>
            </a:lvl4pPr>
            <a:lvl5pPr algn="l">
              <a:spcAft>
                <a:spcPts val="1200"/>
              </a:spcAft>
              <a:defRPr sz="14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15A5-D84B-B74A-9C52-41EA6468A2EC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CC1-3281-F84F-8FC3-9D28A04019B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ctr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1600" b="0"/>
            </a:lvl1pPr>
            <a:lvl2pPr>
              <a:spcAft>
                <a:spcPts val="1200"/>
              </a:spcAft>
              <a:defRPr sz="1400" b="0"/>
            </a:lvl2pPr>
            <a:lvl3pPr>
              <a:spcAft>
                <a:spcPts val="1200"/>
              </a:spcAft>
              <a:defRPr sz="1200" b="0"/>
            </a:lvl3pPr>
            <a:lvl4pPr>
              <a:spcAft>
                <a:spcPts val="1200"/>
              </a:spcAft>
              <a:defRPr sz="1100" b="0"/>
            </a:lvl4pPr>
            <a:lvl5pPr>
              <a:spcAft>
                <a:spcPts val="1200"/>
              </a:spcAft>
              <a:defRPr sz="11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ctr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1600" b="0"/>
            </a:lvl1pPr>
            <a:lvl2pPr>
              <a:spcAft>
                <a:spcPts val="1200"/>
              </a:spcAft>
              <a:defRPr sz="1400" b="0"/>
            </a:lvl2pPr>
            <a:lvl3pPr>
              <a:spcAft>
                <a:spcPts val="1200"/>
              </a:spcAft>
              <a:defRPr sz="1200" b="0"/>
            </a:lvl3pPr>
            <a:lvl4pPr>
              <a:spcAft>
                <a:spcPts val="1200"/>
              </a:spcAft>
              <a:defRPr sz="1100" b="0"/>
            </a:lvl4pPr>
            <a:lvl5pPr>
              <a:spcAft>
                <a:spcPts val="1200"/>
              </a:spcAft>
              <a:defRPr sz="11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15A5-D84B-B74A-9C52-41EA6468A2EC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CC1-3281-F84F-8FC3-9D28A04019B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6858000" cy="628650"/>
          </a:xfrm>
        </p:spPr>
        <p:txBody>
          <a:bodyPr lIns="0" tIns="0" rIns="0" bIns="0" anchor="t">
            <a:normAutofit/>
          </a:bodyPr>
          <a:lstStyle>
            <a:lvl1pPr algn="l">
              <a:defRPr sz="28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15A5-D84B-B74A-9C52-41EA6468A2EC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CC1-3281-F84F-8FC3-9D28A04019B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31929"/>
            <a:ext cx="7086600" cy="39400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958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14450"/>
            <a:ext cx="7086600" cy="3257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884635"/>
            <a:ext cx="5486400" cy="258365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15A5-D84B-B74A-9C52-41EA6468A2EC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CC1-3281-F84F-8FC3-9D28A04019B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15A5-D84B-B74A-9C52-41EA6468A2EC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CC1-3281-F84F-8FC3-9D28A04019B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5958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14450"/>
            <a:ext cx="2162188" cy="12162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884635"/>
            <a:ext cx="5486400" cy="258365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2867012" y="1314450"/>
            <a:ext cx="2162188" cy="12162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457200" y="2743200"/>
            <a:ext cx="2162188" cy="12162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/>
          </p:nvPr>
        </p:nvSpPr>
        <p:spPr>
          <a:xfrm>
            <a:off x="2867012" y="2743200"/>
            <a:ext cx="2162188" cy="12162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/>
          </p:nvPr>
        </p:nvSpPr>
        <p:spPr>
          <a:xfrm>
            <a:off x="5305412" y="1314450"/>
            <a:ext cx="2162188" cy="12162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idx="17"/>
          </p:nvPr>
        </p:nvSpPr>
        <p:spPr>
          <a:xfrm>
            <a:off x="5305412" y="2743200"/>
            <a:ext cx="2162188" cy="12162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296400" y="514350"/>
            <a:ext cx="609600" cy="2286000"/>
          </a:xfrm>
          <a:prstGeom prst="rect">
            <a:avLst/>
          </a:prstGeom>
          <a:gradFill>
            <a:gsLst>
              <a:gs pos="1000">
                <a:schemeClr val="tx2">
                  <a:lumMod val="50000"/>
                </a:schemeClr>
              </a:gs>
              <a:gs pos="100000">
                <a:schemeClr val="tx2">
                  <a:lumMod val="75000"/>
                  <a:alpha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57200" y="2419350"/>
            <a:ext cx="8229600" cy="457200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indent="0" algn="ctr">
              <a:buNone/>
              <a:defRPr sz="16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457200" y="2571750"/>
            <a:ext cx="8229600" cy="1143000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indent="0" algn="ctr">
              <a:buNone/>
              <a:defRPr sz="16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06D0-518A-954F-948F-F098AA6ECF94}" type="datetimeFigureOut">
              <a:rPr lang="fo-FO"/>
              <a:pPr/>
              <a:t>18.02.2023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014E5-72E6-004D-B195-AB89F063206E}" type="slidenum">
              <a:rPr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5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71550"/>
          </a:xfrm>
        </p:spPr>
        <p:txBody>
          <a:bodyPr anchor="t">
            <a:normAutofit/>
          </a:bodyPr>
          <a:lstStyle>
            <a:lvl1pPr algn="ctr">
              <a:defRPr sz="3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2296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0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fld id="{FB8015A5-D84B-B74A-9C52-41EA6468A2EC}" type="datetimeFigureOut">
              <a:rPr lang="en-US" smtClean="0"/>
              <a:pPr/>
              <a:t>2/18/2023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fld id="{B5FBCCC1-3281-F84F-8FC3-9D28A04019B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275513" y="195486"/>
            <a:ext cx="1904999" cy="540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L_assets_logo_1000px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383017" y="93354"/>
            <a:ext cx="1509463" cy="750204"/>
          </a:xfrm>
          <a:prstGeom prst="rect">
            <a:avLst/>
          </a:prstGeom>
          <a:effectLst>
            <a:glow rad="76200">
              <a:schemeClr val="bg1">
                <a:alpha val="5000"/>
              </a:scheme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457200" rtl="0" eaLnBrk="1" latinLnBrk="0" hangingPunct="1">
        <a:spcBef>
          <a:spcPct val="0"/>
        </a:spcBef>
        <a:buClrTx/>
        <a:buNone/>
        <a:defRPr sz="3000" b="1" i="0" kern="1200">
          <a:solidFill>
            <a:schemeClr val="tx1">
              <a:lumMod val="75000"/>
              <a:lumOff val="25000"/>
            </a:schemeClr>
          </a:solidFill>
          <a:latin typeface="Cambria"/>
          <a:ea typeface="+mj-ea"/>
          <a:cs typeface="Cambria"/>
        </a:defRPr>
      </a:lvl1pPr>
    </p:titleStyle>
    <p:bodyStyle>
      <a:lvl1pPr marL="180000" indent="-180000" algn="l" defTabSz="457200" rtl="0" eaLnBrk="1" latinLnBrk="0" hangingPunct="1">
        <a:spcBef>
          <a:spcPts val="24"/>
        </a:spcBef>
        <a:spcAft>
          <a:spcPts val="600"/>
        </a:spcAft>
        <a:buClrTx/>
        <a:buFont typeface="Arial"/>
        <a:buChar char="•"/>
        <a:defRPr sz="2400" b="1" i="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fld id="{FB8015A5-D84B-B74A-9C52-41EA6468A2EC}" type="datetimeFigureOut">
              <a:rPr lang="en-US" smtClean="0"/>
              <a:pPr/>
              <a:t>2/18/2023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fld id="{B5FBCCC1-3281-F84F-8FC3-9D28A04019BD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 descr="FL_assets_logo_1000px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9000" y="67666"/>
            <a:ext cx="1665360" cy="827684"/>
          </a:xfrm>
          <a:prstGeom prst="rect">
            <a:avLst/>
          </a:prstGeom>
          <a:effectLst>
            <a:glow rad="76200">
              <a:schemeClr val="bg1">
                <a:alpha val="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562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457200" rtl="0" eaLnBrk="1" latinLnBrk="0" hangingPunct="1">
        <a:spcBef>
          <a:spcPct val="0"/>
        </a:spcBef>
        <a:buClrTx/>
        <a:buNone/>
        <a:defRPr sz="3000" b="1" i="0" kern="1200">
          <a:solidFill>
            <a:schemeClr val="tx1">
              <a:lumMod val="75000"/>
              <a:lumOff val="25000"/>
            </a:schemeClr>
          </a:solidFill>
          <a:latin typeface="Cambria"/>
          <a:ea typeface="+mj-ea"/>
          <a:cs typeface="Cambria"/>
        </a:defRPr>
      </a:lvl1pPr>
    </p:titleStyle>
    <p:bodyStyle>
      <a:lvl1pPr marL="180000" indent="-180000" algn="l" defTabSz="457200" rtl="0" eaLnBrk="1" latinLnBrk="0" hangingPunct="1">
        <a:spcBef>
          <a:spcPts val="24"/>
        </a:spcBef>
        <a:spcAft>
          <a:spcPts val="600"/>
        </a:spcAft>
        <a:buClrTx/>
        <a:buFont typeface="Arial"/>
        <a:buChar char="•"/>
        <a:defRPr sz="2400" b="1" i="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Tx/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04D5B1A4-70CE-4D5F-9C1C-94A093956B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  <a:endParaRPr lang="en-US" altLang="da-DK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7EF0C4A-C101-4376-A3BB-EA3AC8F78C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  <a:endParaRPr lang="en-US" alt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47EA8-6006-46A3-8EE0-33D4AC708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503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fld id="{271411E7-99F4-4DAE-842B-DEF6AF18A6B1}" type="datetimeFigureOut">
              <a:rPr lang="en-US"/>
              <a:pPr>
                <a:defRPr/>
              </a:pPr>
              <a:t>2/18/2023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F770B-5324-40F7-A2D1-7FCA408B6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503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fld id="{B3B52AA5-97B4-4FE7-913E-7AEC2AB46F5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7" name="Picture 6" descr="FL_assets_logo_1000px.png">
            <a:extLst>
              <a:ext uri="{FF2B5EF4-FFF2-40B4-BE49-F238E27FC236}">
                <a16:creationId xmlns:a16="http://schemas.microsoft.com/office/drawing/2014/main" id="{A4B35CB3-96FB-4E34-B3D6-D89CE3F64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9000" y="67667"/>
            <a:ext cx="1665360" cy="827684"/>
          </a:xfrm>
          <a:prstGeom prst="rect">
            <a:avLst/>
          </a:prstGeom>
          <a:effectLst>
            <a:glow rad="76200">
              <a:schemeClr val="bg1">
                <a:alpha val="5000"/>
              </a:scheme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404040"/>
          </a:solidFill>
          <a:latin typeface="Cambria"/>
          <a:ea typeface="Cambria" panose="02040503050406030204" pitchFamily="18" charset="0"/>
          <a:cs typeface="Cambri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Cambria" panose="02040503050406030204" pitchFamily="18" charset="0"/>
          <a:ea typeface="Cambria" panose="02040503050406030204" pitchFamily="18" charset="0"/>
          <a:cs typeface="Cambria" panose="02040503050406030204" pitchFamily="18" charset="0"/>
        </a:defRPr>
      </a:lvl9pPr>
    </p:titleStyle>
    <p:bodyStyle>
      <a:lvl1pPr marL="179388" indent="-179388" algn="l" defTabSz="457200" rtl="0" eaLnBrk="0" fontAlgn="base" hangingPunct="0">
        <a:spcBef>
          <a:spcPts val="25"/>
        </a:spcBef>
        <a:spcAft>
          <a:spcPts val="600"/>
        </a:spcAft>
        <a:buFont typeface="Arial" panose="020B0604020202020204" pitchFamily="34" charset="0"/>
        <a:buChar char="•"/>
        <a:defRPr sz="2400" b="1" kern="1200">
          <a:solidFill>
            <a:srgbClr val="404040"/>
          </a:solidFill>
          <a:latin typeface="Cambria"/>
          <a:ea typeface="Cambria" panose="02040503050406030204" pitchFamily="18" charset="0"/>
          <a:cs typeface="Cambri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Cambria"/>
          <a:ea typeface="Cambria" panose="02040503050406030204" pitchFamily="18" charset="0"/>
          <a:cs typeface="Cambri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Cambria"/>
          <a:ea typeface="Cambria" panose="02040503050406030204" pitchFamily="18" charset="0"/>
          <a:cs typeface="Cambri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Cambria"/>
          <a:ea typeface="Cambria" panose="02040503050406030204" pitchFamily="18" charset="0"/>
          <a:cs typeface="Cambri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Cambria"/>
          <a:ea typeface="Cambria" panose="02040503050406030204" pitchFamily="18" charset="0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748D4F5-36C2-1204-2304-AE522B56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EA077BF8-BA43-BEA4-574C-92EF86EEC1FC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01DF81D-B574-7711-5DE1-682416695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0508D17C-D12F-F737-DA10-6F071FB5DB6C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solidFill>
                    <a:schemeClr val="bg1"/>
                  </a:solidFill>
                  <a:latin typeface="ArialMT"/>
                </a:rPr>
                <a:t>MINISTRY OF FOREIGN AFFAIRS, INDUSTRY AND TRADE</a:t>
              </a:r>
              <a:endParaRPr lang="da-DK" sz="675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D35115D3-D04A-5AE3-F1E5-DA87A30F1A93}"/>
              </a:ext>
            </a:extLst>
          </p:cNvPr>
          <p:cNvSpPr txBox="1">
            <a:spLocks/>
          </p:cNvSpPr>
          <p:nvPr/>
        </p:nvSpPr>
        <p:spPr>
          <a:xfrm>
            <a:off x="323528" y="1272742"/>
            <a:ext cx="2736304" cy="3625947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txBody>
          <a:bodyPr vert="horz" wrap="square" lIns="360000" tIns="180000" rIns="180000" bIns="180000" rtlCol="0" anchor="t" anchorCtr="0">
            <a:spAutoFit/>
          </a:bodyPr>
          <a:lstStyle/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fo-FO" sz="1600" dirty="0">
                <a:solidFill>
                  <a:srgbClr val="FFFFFF"/>
                </a:solidFill>
                <a:latin typeface="Cambria"/>
                <a:cs typeface="Cambria"/>
              </a:rPr>
              <a:t>“</a:t>
            </a:r>
            <a:r>
              <a:rPr lang="is-IS" sz="1600" dirty="0">
                <a:solidFill>
                  <a:srgbClr val="FFFFFF"/>
                </a:solidFill>
                <a:latin typeface="Cambria"/>
                <a:cs typeface="Cambria"/>
              </a:rPr>
              <a:t>Í Klaksvík tykist ongin bygd at hava verið í forðum døgum.</a:t>
            </a:r>
          </a:p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sz="1600" dirty="0">
                <a:solidFill>
                  <a:srgbClr val="FFFFFF"/>
                </a:solidFill>
                <a:latin typeface="Cambria"/>
                <a:cs typeface="Cambria"/>
              </a:rPr>
              <a:t>At fara til Klaksvíkar kølluðu Kunoyingar at fara inn í Bø. </a:t>
            </a:r>
          </a:p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sz="1600" dirty="0">
                <a:solidFill>
                  <a:srgbClr val="FFFFFF"/>
                </a:solidFill>
                <a:latin typeface="Cambria"/>
                <a:cs typeface="Cambria"/>
              </a:rPr>
              <a:t>Vera má, at teir høvdu </a:t>
            </a:r>
            <a:r>
              <a:rPr lang="is-IS" b="1" dirty="0">
                <a:solidFill>
                  <a:srgbClr val="FFFFFF"/>
                </a:solidFill>
                <a:latin typeface="Cambria"/>
                <a:cs typeface="Cambria"/>
              </a:rPr>
              <a:t>yrkt</a:t>
            </a:r>
            <a:r>
              <a:rPr lang="is-IS" sz="1600" dirty="0">
                <a:solidFill>
                  <a:srgbClr val="FFFFFF"/>
                </a:solidFill>
                <a:latin typeface="Cambria"/>
                <a:cs typeface="Cambria"/>
              </a:rPr>
              <a:t> sær jørð og høvdu búfæ har inni.“</a:t>
            </a:r>
          </a:p>
          <a:p>
            <a:pPr lvl="0">
              <a:spcBef>
                <a:spcPts val="24"/>
              </a:spcBef>
              <a:spcAft>
                <a:spcPts val="600"/>
              </a:spcAft>
            </a:pPr>
            <a:endParaRPr lang="is-IS" sz="1600" dirty="0">
              <a:solidFill>
                <a:srgbClr val="FFFFFF"/>
              </a:solidFill>
              <a:latin typeface="Cambria"/>
              <a:cs typeface="Cambria"/>
            </a:endParaRPr>
          </a:p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sz="1600" i="1" dirty="0">
                <a:solidFill>
                  <a:srgbClr val="FFFFFF"/>
                </a:solidFill>
                <a:latin typeface="Cambria"/>
                <a:cs typeface="Cambria"/>
              </a:rPr>
              <a:t>Kristian Osvald Viderø – Saga Klaksvíkar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6299BBA-81CD-C6A5-F215-1B387E080CEE}"/>
              </a:ext>
            </a:extLst>
          </p:cNvPr>
          <p:cNvSpPr txBox="1"/>
          <p:nvPr/>
        </p:nvSpPr>
        <p:spPr>
          <a:xfrm>
            <a:off x="3353220" y="46418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</a:t>
            </a:r>
            <a:r>
              <a:rPr lang="da-DK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yrkja</a:t>
            </a:r>
            <a:r>
              <a:rPr lang="da-DK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jørðina</a:t>
            </a:r>
            <a:r>
              <a:rPr lang="da-DK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210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3888432"/>
          </a:xfrm>
        </p:spPr>
        <p:txBody>
          <a:bodyPr>
            <a:normAutofit/>
          </a:bodyPr>
          <a:lstStyle/>
          <a:p>
            <a:endParaRPr lang="fo-FO" dirty="0"/>
          </a:p>
          <a:p>
            <a:pPr marL="0" indent="0">
              <a:buNone/>
            </a:pPr>
            <a:br>
              <a:rPr lang="fo-FO" u="sng" dirty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504" y="40084"/>
            <a:ext cx="6912768" cy="10801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360000" tIns="360000" rIns="72000" bIns="360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900" b="1" dirty="0" err="1">
                <a:solidFill>
                  <a:srgbClr val="FFFFFF"/>
                </a:solidFill>
                <a:latin typeface="Cambria"/>
                <a:cs typeface="Cambria"/>
              </a:rPr>
              <a:t>Hvussu</a:t>
            </a:r>
            <a:r>
              <a:rPr lang="en-US" sz="2900" b="1" dirty="0">
                <a:solidFill>
                  <a:srgbClr val="FFFFFF"/>
                </a:solidFill>
                <a:latin typeface="Cambria"/>
                <a:cs typeface="Cambria"/>
              </a:rPr>
              <a:t> er </a:t>
            </a:r>
            <a:r>
              <a:rPr lang="en-US" sz="2900" b="1" dirty="0" err="1">
                <a:solidFill>
                  <a:srgbClr val="FFFFFF"/>
                </a:solidFill>
                <a:latin typeface="Cambria"/>
                <a:cs typeface="Cambria"/>
              </a:rPr>
              <a:t>støðan</a:t>
            </a:r>
            <a:r>
              <a:rPr lang="en-US" sz="2900" b="1" dirty="0">
                <a:solidFill>
                  <a:srgbClr val="FFFFFF"/>
                </a:solidFill>
                <a:latin typeface="Cambria"/>
                <a:cs typeface="Cambria"/>
              </a:rPr>
              <a:t> – </a:t>
            </a:r>
            <a:r>
              <a:rPr lang="en-US" sz="2900" b="1" dirty="0" err="1">
                <a:solidFill>
                  <a:srgbClr val="FFFFFF"/>
                </a:solidFill>
                <a:latin typeface="Cambria"/>
                <a:cs typeface="Cambria"/>
              </a:rPr>
              <a:t>vantandi</a:t>
            </a:r>
            <a:r>
              <a:rPr lang="en-US" sz="29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2900" b="1" dirty="0" err="1">
                <a:solidFill>
                  <a:srgbClr val="FFFFFF"/>
                </a:solidFill>
                <a:latin typeface="Cambria"/>
                <a:cs typeface="Cambria"/>
              </a:rPr>
              <a:t>hagtøl</a:t>
            </a:r>
            <a:r>
              <a:rPr lang="en-US" sz="2900" b="1" dirty="0">
                <a:solidFill>
                  <a:srgbClr val="FFFFFF"/>
                </a:solidFill>
                <a:latin typeface="Cambria"/>
                <a:cs typeface="Cambria"/>
              </a:rPr>
              <a:t>  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8323" y="1614876"/>
            <a:ext cx="8928992" cy="3076438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txBody>
          <a:bodyPr vert="horz" wrap="square" lIns="360000" tIns="180000" rIns="180000" bIns="1800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fo-FO" sz="2000" dirty="0">
                <a:solidFill>
                  <a:schemeClr val="bg1"/>
                </a:solidFill>
                <a:latin typeface="Cambria" panose="02040503050406030204" pitchFamily="18" charset="0"/>
              </a:rPr>
              <a:t>Leyslig kanning 2017:</a:t>
            </a:r>
          </a:p>
          <a:p>
            <a:pPr>
              <a:lnSpc>
                <a:spcPct val="150000"/>
              </a:lnSpc>
            </a:pPr>
            <a:r>
              <a:rPr lang="fo-FO" sz="2000" dirty="0">
                <a:solidFill>
                  <a:schemeClr val="bg1"/>
                </a:solidFill>
                <a:latin typeface="Cambria" panose="02040503050406030204" pitchFamily="18" charset="0"/>
              </a:rPr>
              <a:t>Innflyta fyri meira enn 300 mió. árliga</a:t>
            </a:r>
          </a:p>
          <a:p>
            <a:pPr>
              <a:lnSpc>
                <a:spcPct val="150000"/>
              </a:lnSpc>
            </a:pPr>
            <a:r>
              <a:rPr lang="fo-FO" sz="2000" dirty="0">
                <a:solidFill>
                  <a:schemeClr val="bg1"/>
                </a:solidFill>
                <a:latin typeface="Cambria" panose="02040503050406030204" pitchFamily="18" charset="0"/>
              </a:rPr>
              <a:t>60% av veltum bøi ósligin – harav 25%, ið kunnu brúka maskinamboð</a:t>
            </a:r>
          </a:p>
          <a:p>
            <a:pPr>
              <a:lnSpc>
                <a:spcPct val="150000"/>
              </a:lnSpc>
            </a:pPr>
            <a:r>
              <a:rPr lang="fo-FO" sz="2000" dirty="0">
                <a:solidFill>
                  <a:schemeClr val="bg1"/>
                </a:solidFill>
                <a:latin typeface="Cambria" panose="02040503050406030204" pitchFamily="18" charset="0"/>
              </a:rPr>
              <a:t>Lítið </a:t>
            </a:r>
            <a:r>
              <a:rPr lang="fo-FO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sjálvveitandi</a:t>
            </a:r>
            <a:r>
              <a:rPr lang="fo-FO" sz="2000" dirty="0">
                <a:solidFill>
                  <a:schemeClr val="bg1"/>
                </a:solidFill>
                <a:latin typeface="Cambria" panose="02040503050406030204" pitchFamily="18" charset="0"/>
              </a:rPr>
              <a:t> á flestu økjum</a:t>
            </a:r>
          </a:p>
          <a:p>
            <a:pPr>
              <a:lnSpc>
                <a:spcPct val="150000"/>
              </a:lnSpc>
            </a:pPr>
            <a:endParaRPr lang="fo-FO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fo-FO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3DE14EC0-F230-4EDC-BC50-8BBE8240B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0" t="8387" r="60686" b="485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AA57D97-040E-4CA9-A33D-F5E9DE387956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1DF724B-8EDD-441D-B32F-94E5FFECE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B3610763-BF7C-4A9A-85C4-48E7ECB74957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latin typeface="ArialMT"/>
                </a:rPr>
                <a:t>MINISTRY OF FOREIGN AFFAIRS, INDUSTRY AND TRADE</a:t>
              </a:r>
              <a:endParaRPr lang="da-DK" sz="675" dirty="0"/>
            </a:p>
          </p:txBody>
        </p:sp>
      </p:grpSp>
      <p:sp>
        <p:nvSpPr>
          <p:cNvPr id="12" name="Tekstfelt 11">
            <a:extLst>
              <a:ext uri="{FF2B5EF4-FFF2-40B4-BE49-F238E27FC236}">
                <a16:creationId xmlns:a16="http://schemas.microsoft.com/office/drawing/2014/main" id="{78DDB02D-4872-4885-AB30-3086DF882792}"/>
              </a:ext>
            </a:extLst>
          </p:cNvPr>
          <p:cNvSpPr txBox="1"/>
          <p:nvPr/>
        </p:nvSpPr>
        <p:spPr>
          <a:xfrm>
            <a:off x="1115616" y="695014"/>
            <a:ext cx="6484862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o-FO" sz="2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Høvuðstættir, ið mugu vera í øllum málunum:</a:t>
            </a:r>
          </a:p>
          <a:p>
            <a:pPr lvl="0" algn="ctr"/>
            <a:endParaRPr lang="fo-FO" sz="24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fo-FO" sz="2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Burðardygg </a:t>
            </a:r>
            <a:r>
              <a:rPr lang="fo-FO" sz="2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lendisnýtsla</a:t>
            </a:r>
            <a:endParaRPr lang="fo-FO" sz="24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fo-FO" sz="2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Djóravælferð</a:t>
            </a:r>
            <a:endParaRPr lang="fo-FO" sz="24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fo-FO" sz="2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Útbúgving og vitan</a:t>
            </a:r>
          </a:p>
          <a:p>
            <a:pPr lvl="0" algn="ctr"/>
            <a:r>
              <a:rPr lang="fo-FO" sz="2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Fígging og stuðul</a:t>
            </a:r>
          </a:p>
          <a:p>
            <a:pPr lvl="0"/>
            <a:endParaRPr lang="en-US" sz="2400" dirty="0">
              <a:solidFill>
                <a:schemeClr val="bg1"/>
              </a:solidFill>
              <a:latin typeface="Cambria"/>
              <a:cs typeface="Cambria"/>
            </a:endParaRPr>
          </a:p>
          <a:p>
            <a:pPr lvl="0"/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Javnvág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millum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landbúnað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sum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fulltíðarvinnu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partvísa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vinnu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og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sum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ítrív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og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og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íkast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í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gerandislív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trivnað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og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húsarhald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felagsátøk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kring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/>
                <a:cs typeface="Cambria"/>
              </a:rPr>
              <a:t>landið</a:t>
            </a:r>
            <a:r>
              <a:rPr lang="en-US" sz="2400" dirty="0">
                <a:solidFill>
                  <a:schemeClr val="bg1"/>
                </a:solidFill>
                <a:latin typeface="Cambria"/>
                <a:cs typeface="Cambria"/>
              </a:rPr>
              <a:t> alt</a:t>
            </a:r>
            <a:r>
              <a:rPr lang="fo-FO" sz="2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da-DK" sz="24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da-DK" sz="135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4C33868-48D6-4514-86BC-FE7A4EF7D8E3}"/>
              </a:ext>
            </a:extLst>
          </p:cNvPr>
          <p:cNvSpPr txBox="1"/>
          <p:nvPr/>
        </p:nvSpPr>
        <p:spPr>
          <a:xfrm>
            <a:off x="1264104" y="674065"/>
            <a:ext cx="648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o-FO" sz="2400" dirty="0"/>
              <a:t>  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8337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græs, får, udendørs, pattedyr&#10;&#10;Automatisk genereret beskrivelse">
            <a:extLst>
              <a:ext uri="{FF2B5EF4-FFF2-40B4-BE49-F238E27FC236}">
                <a16:creationId xmlns:a16="http://schemas.microsoft.com/office/drawing/2014/main" id="{52474360-33AA-4E3F-8126-62FB6A4061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2154" b="21596"/>
          <a:stretch/>
        </p:blipFill>
        <p:spPr>
          <a:xfrm>
            <a:off x="0" y="-15329"/>
            <a:ext cx="9143999" cy="5158681"/>
          </a:xfrm>
          <a:noFill/>
        </p:spPr>
      </p:pic>
      <p:grpSp>
        <p:nvGrpSpPr>
          <p:cNvPr id="26" name="Gruppe 25">
            <a:extLst>
              <a:ext uri="{FF2B5EF4-FFF2-40B4-BE49-F238E27FC236}">
                <a16:creationId xmlns:a16="http://schemas.microsoft.com/office/drawing/2014/main" id="{84AE5BBE-7219-4233-A368-951BC7D1F87E}"/>
              </a:ext>
            </a:extLst>
          </p:cNvPr>
          <p:cNvGrpSpPr/>
          <p:nvPr/>
        </p:nvGrpSpPr>
        <p:grpSpPr>
          <a:xfrm>
            <a:off x="3491881" y="2608909"/>
            <a:ext cx="4607976" cy="2256309"/>
            <a:chOff x="3131840" y="3478543"/>
            <a:chExt cx="5570531" cy="3619886"/>
          </a:xfrm>
        </p:grpSpPr>
        <p:sp>
          <p:nvSpPr>
            <p:cNvPr id="24" name="Pladsholder til tekst 58">
              <a:extLst>
                <a:ext uri="{FF2B5EF4-FFF2-40B4-BE49-F238E27FC236}">
                  <a16:creationId xmlns:a16="http://schemas.microsoft.com/office/drawing/2014/main" id="{AEABDB09-0288-4318-AEF3-615252C85384}"/>
                </a:ext>
              </a:extLst>
            </p:cNvPr>
            <p:cNvSpPr txBox="1">
              <a:spLocks/>
            </p:cNvSpPr>
            <p:nvPr/>
          </p:nvSpPr>
          <p:spPr>
            <a:xfrm>
              <a:off x="3131840" y="3478543"/>
              <a:ext cx="5570531" cy="2972928"/>
            </a:xfrm>
            <a:prstGeom prst="rect">
              <a:avLst/>
            </a:prstGeom>
            <a:solidFill>
              <a:schemeClr val="accent3">
                <a:lumMod val="50000"/>
                <a:alpha val="76000"/>
              </a:schemeClr>
            </a:solidFill>
          </p:spPr>
          <p:txBody>
            <a:bodyPr vert="horz" lIns="0" tIns="0" rIns="0" bIns="0" rtlCol="0" anchor="t">
              <a:norm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Tahoma"/>
                  <a:ea typeface="+mn-ea"/>
                  <a:cs typeface="Tahoma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Aft>
                  <a:spcPts val="338"/>
                </a:spcAft>
              </a:pPr>
              <a:endParaRPr lang="da-DK" sz="1575" dirty="0"/>
            </a:p>
          </p:txBody>
        </p:sp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EDC4B917-E075-4BD5-8018-66DAF6ED6A3A}"/>
                </a:ext>
              </a:extLst>
            </p:cNvPr>
            <p:cNvSpPr txBox="1"/>
            <p:nvPr/>
          </p:nvSpPr>
          <p:spPr>
            <a:xfrm>
              <a:off x="3293856" y="3703704"/>
              <a:ext cx="5322111" cy="3394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Gongd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verður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sett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á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vinnur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við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øðrum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fenaði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enn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neytum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og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seyði</a:t>
              </a:r>
              <a:endPara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Allir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tarvskálvar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verða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gøddir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undir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hóskandi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djóraetiskum</a:t>
              </a:r>
              <a:r>
                <a:rPr lang="da-DK" sz="2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2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umstøðum</a:t>
              </a:r>
              <a:endPara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da-DK" sz="1800" dirty="0">
                <a:solidFill>
                  <a:schemeClr val="bg1"/>
                </a:solidFill>
              </a:endParaRPr>
            </a:p>
            <a:p>
              <a:endParaRPr lang="da-DK" sz="1350" dirty="0"/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EBB5196-D143-68B6-8161-0ABFA82EFE3B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CF9ABDC-E588-2ED8-ED75-4379F62D2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D379ACAE-D63D-D8A1-E4B9-EDE24DD76DC7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solidFill>
                    <a:schemeClr val="bg1"/>
                  </a:solidFill>
                  <a:latin typeface="ArialMT"/>
                </a:rPr>
                <a:t>MINISTRY OF FOREIGN AFFAIRS, INDUSTRY AND TRADE</a:t>
              </a:r>
              <a:endParaRPr lang="da-DK" sz="675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E725E-86E8-4433-8EBB-01C27D23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961F2C-4C08-46A9-95CB-763E59FD5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5">
            <a:extLst>
              <a:ext uri="{FF2B5EF4-FFF2-40B4-BE49-F238E27FC236}">
                <a16:creationId xmlns:a16="http://schemas.microsoft.com/office/drawing/2014/main" id="{D4B964A2-E02D-4D5D-903D-0D692DD84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5" t="6991" r="15109" b="10063"/>
          <a:stretch/>
        </p:blipFill>
        <p:spPr>
          <a:xfrm>
            <a:off x="0" y="7333"/>
            <a:ext cx="9144000" cy="5158463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96279D7D-4866-4E4E-ADDC-670456CD32C2}"/>
              </a:ext>
            </a:extLst>
          </p:cNvPr>
          <p:cNvGrpSpPr/>
          <p:nvPr/>
        </p:nvGrpSpPr>
        <p:grpSpPr>
          <a:xfrm>
            <a:off x="1601671" y="1501466"/>
            <a:ext cx="5724635" cy="1395570"/>
            <a:chOff x="603229" y="3269196"/>
            <a:chExt cx="8000800" cy="2320608"/>
          </a:xfrm>
        </p:grpSpPr>
        <p:sp>
          <p:nvSpPr>
            <p:cNvPr id="14" name="Pladsholder til tekst 58">
              <a:extLst>
                <a:ext uri="{FF2B5EF4-FFF2-40B4-BE49-F238E27FC236}">
                  <a16:creationId xmlns:a16="http://schemas.microsoft.com/office/drawing/2014/main" id="{A8C5F288-1B66-478F-9E93-A8C1BCAC8791}"/>
                </a:ext>
              </a:extLst>
            </p:cNvPr>
            <p:cNvSpPr txBox="1">
              <a:spLocks/>
            </p:cNvSpPr>
            <p:nvPr/>
          </p:nvSpPr>
          <p:spPr>
            <a:xfrm>
              <a:off x="603229" y="3269196"/>
              <a:ext cx="8000800" cy="2320608"/>
            </a:xfrm>
            <a:prstGeom prst="rect">
              <a:avLst/>
            </a:prstGeom>
            <a:solidFill>
              <a:schemeClr val="accent3">
                <a:lumMod val="50000"/>
                <a:alpha val="76000"/>
              </a:schemeClr>
            </a:solidFill>
          </p:spPr>
          <p:txBody>
            <a:bodyPr vert="horz" lIns="0" tIns="0" rIns="0" bIns="0" rtlCol="0" anchor="t">
              <a:norm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Tahoma"/>
                  <a:ea typeface="+mn-ea"/>
                  <a:cs typeface="Tahoma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Aft>
                  <a:spcPts val="338"/>
                </a:spcAft>
              </a:pPr>
              <a:endParaRPr lang="da-DK" sz="1575" dirty="0"/>
            </a:p>
          </p:txBody>
        </p:sp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4138F6E0-B5A2-44EA-9DE4-E587E527DFAC}"/>
                </a:ext>
              </a:extLst>
            </p:cNvPr>
            <p:cNvSpPr txBox="1"/>
            <p:nvPr/>
          </p:nvSpPr>
          <p:spPr>
            <a:xfrm>
              <a:off x="888854" y="3475990"/>
              <a:ext cx="7640761" cy="1995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Landbúnaðarjørð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verður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lendisskrásett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dygdarmett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b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og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vard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indent="0">
                <a:buNone/>
              </a:pP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indent="0">
                <a:buNone/>
              </a:pP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Ferð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verður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sett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á at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framleiða</a:t>
              </a: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grønmeti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E52F12F-A35A-4AA8-B626-AB098C3572A5}"/>
              </a:ext>
            </a:extLst>
          </p:cNvPr>
          <p:cNvGrpSpPr/>
          <p:nvPr/>
        </p:nvGrpSpPr>
        <p:grpSpPr>
          <a:xfrm>
            <a:off x="2062594" y="3185515"/>
            <a:ext cx="5646594" cy="1516031"/>
            <a:chOff x="711555" y="1810071"/>
            <a:chExt cx="8000800" cy="5145963"/>
          </a:xfrm>
        </p:grpSpPr>
        <p:sp>
          <p:nvSpPr>
            <p:cNvPr id="18" name="Pladsholder til tekst 58">
              <a:extLst>
                <a:ext uri="{FF2B5EF4-FFF2-40B4-BE49-F238E27FC236}">
                  <a16:creationId xmlns:a16="http://schemas.microsoft.com/office/drawing/2014/main" id="{46A9A2A0-7FB7-4D5B-A75C-B68C7939F4FD}"/>
                </a:ext>
              </a:extLst>
            </p:cNvPr>
            <p:cNvSpPr txBox="1">
              <a:spLocks/>
            </p:cNvSpPr>
            <p:nvPr/>
          </p:nvSpPr>
          <p:spPr>
            <a:xfrm>
              <a:off x="711555" y="1810071"/>
              <a:ext cx="8000800" cy="4350927"/>
            </a:xfrm>
            <a:prstGeom prst="rect">
              <a:avLst/>
            </a:prstGeom>
            <a:solidFill>
              <a:schemeClr val="accent3">
                <a:lumMod val="50000"/>
                <a:alpha val="76000"/>
              </a:schemeClr>
            </a:solidFill>
          </p:spPr>
          <p:txBody>
            <a:bodyPr vert="horz" lIns="0" tIns="0" rIns="0" bIns="0" rtlCol="0" anchor="t">
              <a:norm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1000" kern="1200">
                  <a:solidFill>
                    <a:schemeClr val="tx1">
                      <a:tint val="75000"/>
                    </a:schemeClr>
                  </a:solidFill>
                  <a:latin typeface="Tahoma"/>
                  <a:ea typeface="+mn-ea"/>
                  <a:cs typeface="Tahoma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Aft>
                  <a:spcPts val="338"/>
                </a:spcAft>
              </a:pPr>
              <a:endParaRPr lang="da-DK" sz="1575" dirty="0"/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4BE1B506-21A4-4234-956F-018ADC6517F5}"/>
                </a:ext>
              </a:extLst>
            </p:cNvPr>
            <p:cNvSpPr txBox="1"/>
            <p:nvPr/>
          </p:nvSpPr>
          <p:spPr>
            <a:xfrm>
              <a:off x="999206" y="2098151"/>
              <a:ext cx="7640759" cy="4857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Stráfóður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er í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mesta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mun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føroysk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framleiðsla</a:t>
              </a:r>
              <a:endPara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indent="0">
                <a:buNone/>
              </a:pPr>
              <a:endPara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indent="0">
                <a:buNone/>
              </a:pPr>
              <a:r>
                <a:rPr lang="da-DK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elting og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gagnnýtsla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av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veltum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lendi</a:t>
              </a:r>
              <a:r>
                <a:rPr lang="da-DK" sz="1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til </a:t>
              </a:r>
              <a:r>
                <a:rPr lang="da-DK" sz="1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landbúnaðarframleiðslu</a:t>
              </a:r>
              <a:endPara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da-DK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A0E3E963-8178-78B7-7422-4C9E7DA7156E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09088AE-503E-54D1-E1C4-C5F46C052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20A2208F-5756-7C86-D4B0-A83DF991DF82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latin typeface="ArialMT"/>
                </a:rPr>
                <a:t>MINISTRY OF FOREIGN AFFAIRS, INDUSTRY AND TRADE</a:t>
              </a:r>
              <a:endParaRPr lang="da-DK" sz="675" dirty="0"/>
            </a:p>
          </p:txBody>
        </p:sp>
      </p:grpSp>
    </p:spTree>
    <p:extLst>
      <p:ext uri="{BB962C8B-B14F-4D97-AF65-F5344CB8AC3E}">
        <p14:creationId xmlns:p14="http://schemas.microsoft.com/office/powerpoint/2010/main" val="30362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ko, kvæg, pattedyr, hø&#10;&#10;Automatisk genereret beskrivelse">
            <a:extLst>
              <a:ext uri="{FF2B5EF4-FFF2-40B4-BE49-F238E27FC236}">
                <a16:creationId xmlns:a16="http://schemas.microsoft.com/office/drawing/2014/main" id="{A709583E-7798-4F4B-BB4A-461A7A435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9" t="18804" r="-5739" b="34535"/>
          <a:stretch/>
        </p:blipFill>
        <p:spPr>
          <a:xfrm>
            <a:off x="0" y="0"/>
            <a:ext cx="9684568" cy="51435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138F6E0-B5A2-44EA-9DE4-E587E527DFAC}"/>
              </a:ext>
            </a:extLst>
          </p:cNvPr>
          <p:cNvSpPr txBox="1"/>
          <p:nvPr/>
        </p:nvSpPr>
        <p:spPr>
          <a:xfrm>
            <a:off x="2195736" y="3299579"/>
            <a:ext cx="4968552" cy="1338828"/>
          </a:xfrm>
          <a:prstGeom prst="rect">
            <a:avLst/>
          </a:prstGeom>
          <a:solidFill>
            <a:schemeClr val="accent3">
              <a:lumMod val="50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br>
              <a:rPr lang="da-DK" sz="2100" dirty="0">
                <a:solidFill>
                  <a:schemeClr val="bg1"/>
                </a:solidFill>
              </a:rPr>
            </a:br>
            <a:r>
              <a:rPr lang="da-DK" sz="2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Betri </a:t>
            </a:r>
            <a:r>
              <a:rPr lang="da-DK" sz="2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djóravælferð</a:t>
            </a:r>
            <a:r>
              <a:rPr lang="da-DK" sz="2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við </a:t>
            </a:r>
            <a:r>
              <a:rPr lang="da-DK" sz="2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nýmótans</a:t>
            </a:r>
            <a:r>
              <a:rPr lang="da-DK" sz="2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fjósum</a:t>
            </a:r>
            <a:r>
              <a:rPr lang="da-DK" sz="2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a-DK" sz="2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seyðahúsum</a:t>
            </a:r>
            <a:r>
              <a:rPr lang="da-DK" sz="2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sz="2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útgerð</a:t>
            </a:r>
            <a:b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E4EC0F8-36DA-77AA-F622-1E737B1C80F6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98A7740-FE09-07C9-753A-0BBB7F8B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F84B543E-7FCE-18DD-F15B-CDF8F5F5D1CD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latin typeface="ArialMT"/>
                </a:rPr>
                <a:t>MINISTRY OF FOREIGN AFFAIRS, INDUSTRY AND TRADE</a:t>
              </a:r>
              <a:endParaRPr lang="da-DK" sz="675" dirty="0"/>
            </a:p>
          </p:txBody>
        </p:sp>
      </p:grpSp>
    </p:spTree>
    <p:extLst>
      <p:ext uri="{BB962C8B-B14F-4D97-AF65-F5344CB8AC3E}">
        <p14:creationId xmlns:p14="http://schemas.microsoft.com/office/powerpoint/2010/main" val="26375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pattedyr, person, udendørs&#10;&#10;Automatisk genereret beskrivelse">
            <a:extLst>
              <a:ext uri="{FF2B5EF4-FFF2-40B4-BE49-F238E27FC236}">
                <a16:creationId xmlns:a16="http://schemas.microsoft.com/office/drawing/2014/main" id="{441EF06F-9554-4002-8F88-1803B08E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3" b="263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138F6E0-B5A2-44EA-9DE4-E587E527DFAC}"/>
              </a:ext>
            </a:extLst>
          </p:cNvPr>
          <p:cNvSpPr txBox="1"/>
          <p:nvPr/>
        </p:nvSpPr>
        <p:spPr>
          <a:xfrm>
            <a:off x="1840711" y="2085696"/>
            <a:ext cx="5407811" cy="2215991"/>
          </a:xfrm>
          <a:prstGeom prst="rect">
            <a:avLst/>
          </a:prstGeom>
          <a:solidFill>
            <a:schemeClr val="accent3">
              <a:lumMod val="50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da-DK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seyðatalið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bitið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í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ávísum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høgum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niður</a:t>
            </a: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 á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seyði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verður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gagnnýtt</a:t>
            </a: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Útbúgving,gransking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vitan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um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matframleiðslu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verður</a:t>
            </a:r>
            <a:r>
              <a:rPr lang="da-DK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lyft</a:t>
            </a: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1500" dirty="0">
              <a:solidFill>
                <a:schemeClr val="bg1"/>
              </a:solidFill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EB056BB8-4399-DB99-391C-4CFE1AD10CE0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AE3542A-5AA5-DCF4-87C8-D5EED0F95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0E6116BD-7BE2-1054-2EFB-30874963779D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solidFill>
                    <a:schemeClr val="bg1"/>
                  </a:solidFill>
                  <a:latin typeface="ArialMT"/>
                </a:rPr>
                <a:t>MINISTRY OF FOREIGN AFFAIRS, INDUSTRY AND TRADE</a:t>
              </a:r>
              <a:endParaRPr lang="da-DK" sz="675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28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, brun, pattedyr, kvæg&#10;&#10;Automatisk genereret beskrivelse">
            <a:extLst>
              <a:ext uri="{FF2B5EF4-FFF2-40B4-BE49-F238E27FC236}">
                <a16:creationId xmlns:a16="http://schemas.microsoft.com/office/drawing/2014/main" id="{982627BD-FC9B-4A15-978A-5BF1284F6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75" b="218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138F6E0-B5A2-44EA-9DE4-E587E527DFAC}"/>
              </a:ext>
            </a:extLst>
          </p:cNvPr>
          <p:cNvSpPr txBox="1"/>
          <p:nvPr/>
        </p:nvSpPr>
        <p:spPr>
          <a:xfrm>
            <a:off x="1331640" y="2715766"/>
            <a:ext cx="5130570" cy="2123658"/>
          </a:xfrm>
          <a:prstGeom prst="rect">
            <a:avLst/>
          </a:prstGeom>
          <a:solidFill>
            <a:schemeClr val="accent6">
              <a:lumMod val="7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fo-FO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Onki at bíða eftir: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Menna og stuðla grønmetis- og </a:t>
            </a:r>
            <a:r>
              <a:rPr lang="fo-FO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matframleiðslu</a:t>
            </a:r>
            <a:endParaRPr lang="da-DK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Stuðla </a:t>
            </a:r>
            <a:r>
              <a:rPr lang="fo-FO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ullainnsavning</a:t>
            </a:r>
            <a:endParaRPr lang="fo-FO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Flutningsstuðul til allar kálvar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o-FO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Gera verkætlanir, ið fáa føroyskar framleiðslu, vitan og virðing út á skúlar, stovnar og heim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o-FO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Landbúnaðarferðavinna</a:t>
            </a:r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D2A6889B-7367-5F9B-6EAA-39DE15DE295A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2B31D55-FC4A-2A97-1A70-051505C47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157A981A-371A-661A-40E3-074836DFD5C3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solidFill>
                    <a:schemeClr val="bg1"/>
                  </a:solidFill>
                  <a:latin typeface="ArialMT"/>
                </a:rPr>
                <a:t>MINISTRY OF FOREIGN AFFAIRS, INDUSTRY AND TRADE</a:t>
              </a:r>
              <a:endParaRPr lang="da-DK" sz="675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3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græs, får, pattedyr, hø&#10;&#10;Automatisk genereret beskrivelse">
            <a:extLst>
              <a:ext uri="{FF2B5EF4-FFF2-40B4-BE49-F238E27FC236}">
                <a16:creationId xmlns:a16="http://schemas.microsoft.com/office/drawing/2014/main" id="{4BFE98C5-8E47-420D-B733-25DCAA1A7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0" r="1172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138F6E0-B5A2-44EA-9DE4-E587E527DFAC}"/>
              </a:ext>
            </a:extLst>
          </p:cNvPr>
          <p:cNvSpPr txBox="1"/>
          <p:nvPr/>
        </p:nvSpPr>
        <p:spPr>
          <a:xfrm>
            <a:off x="1871700" y="2552027"/>
            <a:ext cx="5130570" cy="1246495"/>
          </a:xfrm>
          <a:prstGeom prst="rect">
            <a:avLst/>
          </a:prstGeom>
          <a:solidFill>
            <a:schemeClr val="accent6">
              <a:lumMod val="7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fo-FO" sz="2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Neyðug átøk </a:t>
            </a:r>
          </a:p>
          <a:p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Dagførdar </a:t>
            </a:r>
            <a:r>
              <a:rPr lang="fo-FO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stuðulsreglur</a:t>
            </a:r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lóggávu</a:t>
            </a: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fo-FO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Uppstiga</a:t>
            </a:r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o-FO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landbúnaðarútbúgvingina</a:t>
            </a:r>
            <a:r>
              <a:rPr lang="fo-FO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gransking</a:t>
            </a:r>
          </a:p>
          <a:p>
            <a:pPr lvl="0"/>
            <a:r>
              <a:rPr lang="fo-FO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Landbúnaðarroyndir</a:t>
            </a:r>
            <a:r>
              <a:rPr lang="fo-FO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kring landið</a:t>
            </a:r>
            <a:endParaRPr lang="da-DK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0291E90B-1966-A7DF-5B07-DD8944F651D5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D3BA33E-5BDB-2B19-02FA-63AE3B26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58057865-077E-6500-6227-664E3E2A7B89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latin typeface="ArialMT"/>
                </a:rPr>
                <a:t>MINISTRY OF FOREIGN AFFAIRS, INDUSTRY AND TRADE</a:t>
              </a:r>
              <a:endParaRPr lang="da-DK" sz="675"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8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CE4B3-0E4A-41C3-A14B-3295B180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AE2E7B4-F992-4399-8DB8-41F6AABA9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95019983-BA59-4846-9D2E-6E12661F3228}"/>
              </a:ext>
            </a:extLst>
          </p:cNvPr>
          <p:cNvGrpSpPr/>
          <p:nvPr/>
        </p:nvGrpSpPr>
        <p:grpSpPr>
          <a:xfrm>
            <a:off x="284254" y="267494"/>
            <a:ext cx="7992888" cy="4801314"/>
            <a:chOff x="-149688" y="1115027"/>
            <a:chExt cx="10657184" cy="6401753"/>
          </a:xfrm>
        </p:grpSpPr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6C536DE7-CF91-4F41-852B-7370534F6D6D}"/>
                </a:ext>
              </a:extLst>
            </p:cNvPr>
            <p:cNvSpPr txBox="1"/>
            <p:nvPr/>
          </p:nvSpPr>
          <p:spPr>
            <a:xfrm>
              <a:off x="-149688" y="1115027"/>
              <a:ext cx="10657184" cy="6401753"/>
            </a:xfrm>
            <a:prstGeom prst="rect">
              <a:avLst/>
            </a:prstGeom>
            <a:solidFill>
              <a:schemeClr val="accent1">
                <a:lumMod val="75000"/>
                <a:alpha val="76000"/>
              </a:schemeClr>
            </a:solidFill>
          </p:spPr>
          <p:txBody>
            <a:bodyPr wrap="square" numCol="2" rtlCol="0">
              <a:spAutoFit/>
            </a:bodyPr>
            <a:lstStyle/>
            <a:p>
              <a:pPr fontAlgn="base"/>
              <a:endParaRPr lang="fo-FO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fo-FO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Mjólk: 7.220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Neytakjøt: 1.100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Seyðakjøt: 2.900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Stráfóður: 6.000 </a:t>
              </a:r>
              <a:r>
                <a:rPr lang="fo-FO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Djórahald, húsdjóraaling og húsdjórahald: 70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Føroysk húsdjórasløg: 300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Avloysaraskipan: 480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Seyðaskinn: 200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Felagið Føroysk Ross: 100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Grønmetisframleiðsla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800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da-DK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da-DK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da-DK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da-DK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da-DK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da-DK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fo-FO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Stuðul til menning og framburð á </a:t>
              </a:r>
              <a:r>
                <a:rPr lang="fo-FO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landbúnaðarøkinum</a:t>
              </a:r>
              <a:r>
                <a:rPr lang="fo-FO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750 </a:t>
              </a:r>
              <a:r>
                <a:rPr lang="fo-FO" b="1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 </a:t>
              </a:r>
              <a:endParaRPr lang="da-DK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Ullarmóttøka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192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Stuðulsfíggjað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virksemi: 300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fo-FO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endParaRPr lang="fo-FO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Landbúnaðarstuðul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sum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Búnaðargrunnurin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umsitur: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Seyðakanningar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600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Djóralæknatænastur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600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r>
                <a:rPr lang="fo-FO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/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Flutningsstuðul: 1.500 </a:t>
              </a:r>
              <a:r>
                <a:rPr lang="fo-FO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t.kr</a:t>
              </a:r>
              <a:r>
                <a:rPr lang="fo-FO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</a:p>
            <a:p>
              <a:pPr fontAlgn="base"/>
              <a:r>
                <a:rPr lang="nn-NO" b="1" dirty="0">
                  <a:solidFill>
                    <a:schemeClr val="accent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Stuðul til at økja um tilvitsku og nýtslu av føroyska matframleiðslu 750 t.kr.</a:t>
              </a:r>
              <a:endParaRPr lang="da-DK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529A8DAF-867E-4D34-BFD4-6C4E3B3312C8}"/>
                </a:ext>
              </a:extLst>
            </p:cNvPr>
            <p:cNvSpPr txBox="1"/>
            <p:nvPr/>
          </p:nvSpPr>
          <p:spPr>
            <a:xfrm>
              <a:off x="2978126" y="1324902"/>
              <a:ext cx="3357265" cy="553997"/>
            </a:xfrm>
            <a:prstGeom prst="rect">
              <a:avLst/>
            </a:prstGeom>
            <a:solidFill>
              <a:schemeClr val="accent1">
                <a:lumMod val="75000"/>
                <a:alpha val="76000"/>
              </a:schemeClr>
            </a:solidFill>
          </p:spPr>
          <p:txBody>
            <a:bodyPr wrap="square" numCol="2" rtlCol="0">
              <a:spAutoFit/>
            </a:bodyPr>
            <a:lstStyle/>
            <a:p>
              <a:pPr fontAlgn="base"/>
              <a:r>
                <a:rPr lang="fo-FO" sz="21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Stuðulskipanir</a:t>
              </a:r>
              <a:r>
                <a:rPr lang="fo-FO" sz="21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da-DK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8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11560" y="2209133"/>
            <a:ext cx="7128792" cy="2102453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txBody>
          <a:bodyPr vert="horz" wrap="square" lIns="360000" tIns="180000" rIns="180000" bIns="1800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Cambria"/>
              </a:rPr>
              <a:t>Bøndur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Cambria"/>
              </a:rPr>
              <a:t>,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Cambria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Cambria"/>
              </a:rPr>
              <a:t>lokalir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Cambria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Cambria"/>
              </a:rPr>
              <a:t>fremleiðarar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saman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við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t.d.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kokkum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áhugafelagsskapum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o.ø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-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søkja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um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verkætlanir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4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-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til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at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fáa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stuttfluttan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dygdargóðan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og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heilsugóðan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føroyskan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mat inn í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skúlar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stovnar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bústovnar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ellisheim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sambýlir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ella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grannaløg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–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os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samstundis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uppbyggja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vitan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og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virðing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um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gagnnýtslu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og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burðardygga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mbria"/>
                <a:cs typeface="Cambria"/>
              </a:rPr>
              <a:t>matframleiðslu</a:t>
            </a:r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801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748D4F5-36C2-1204-2304-AE522B56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EA077BF8-BA43-BEA4-574C-92EF86EEC1FC}"/>
              </a:ext>
            </a:extLst>
          </p:cNvPr>
          <p:cNvGrpSpPr/>
          <p:nvPr/>
        </p:nvGrpSpPr>
        <p:grpSpPr>
          <a:xfrm>
            <a:off x="6948264" y="135221"/>
            <a:ext cx="2726922" cy="469655"/>
            <a:chOff x="6228184" y="5705170"/>
            <a:chExt cx="3635896" cy="62620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01DF81D-B574-7711-5DE1-682416695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73571"/>
            <a:stretch/>
          </p:blipFill>
          <p:spPr>
            <a:xfrm>
              <a:off x="6228184" y="5705170"/>
              <a:ext cx="576064" cy="566096"/>
            </a:xfrm>
            <a:prstGeom prst="rect">
              <a:avLst/>
            </a:prstGeom>
          </p:spPr>
        </p:pic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0508D17C-D12F-F737-DA10-6F071FB5DB6C}"/>
                </a:ext>
              </a:extLst>
            </p:cNvPr>
            <p:cNvSpPr txBox="1"/>
            <p:nvPr/>
          </p:nvSpPr>
          <p:spPr>
            <a:xfrm>
              <a:off x="6732240" y="5746601"/>
              <a:ext cx="3131840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UTTANRÍKIS- OG</a:t>
              </a:r>
            </a:p>
            <a:p>
              <a:pPr algn="l"/>
              <a:r>
                <a:rPr lang="da-DK" sz="900" b="1" i="0" u="none" strike="noStrike" baseline="0" dirty="0">
                  <a:solidFill>
                    <a:schemeClr val="bg1"/>
                  </a:solidFill>
                  <a:latin typeface="PalatinoLinotype-Bold"/>
                </a:rPr>
                <a:t>VINNUMÁLARÁÐIÐ</a:t>
              </a:r>
            </a:p>
            <a:p>
              <a:pPr algn="l"/>
              <a:r>
                <a:rPr lang="en-US" sz="450" b="0" i="0" u="none" strike="noStrike" baseline="0" dirty="0">
                  <a:solidFill>
                    <a:schemeClr val="bg1"/>
                  </a:solidFill>
                  <a:latin typeface="ArialMT"/>
                </a:rPr>
                <a:t>MINISTRY OF FOREIGN AFFAIRS, INDUSTRY AND TRADE</a:t>
              </a:r>
              <a:endParaRPr lang="da-DK" sz="675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kstfelt 16">
            <a:extLst>
              <a:ext uri="{FF2B5EF4-FFF2-40B4-BE49-F238E27FC236}">
                <a16:creationId xmlns:a16="http://schemas.microsoft.com/office/drawing/2014/main" id="{4E4526AE-44EE-6D86-DF4B-E11AE5018EB1}"/>
              </a:ext>
            </a:extLst>
          </p:cNvPr>
          <p:cNvSpPr txBox="1"/>
          <p:nvPr/>
        </p:nvSpPr>
        <p:spPr>
          <a:xfrm>
            <a:off x="539553" y="483518"/>
            <a:ext cx="2232248" cy="36933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eru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tær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fjøldir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ið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hava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í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øldir</a:t>
            </a:r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um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lívsins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sjógv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víst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verk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í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gerðum</a:t>
            </a:r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og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borið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á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herðum</a:t>
            </a:r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bæði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mikið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nógv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Úr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okkara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hondum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vaks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tað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ið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er,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eru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moldin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í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stóru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verð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i="1" dirty="0" err="1">
                <a:latin typeface="Cambria" panose="02040503050406030204" pitchFamily="18" charset="0"/>
                <a:ea typeface="Cambria" panose="02040503050406030204" pitchFamily="18" charset="0"/>
              </a:rPr>
              <a:t>Hákun</a:t>
            </a:r>
            <a:r>
              <a:rPr lang="da-DK" i="1" dirty="0">
                <a:latin typeface="Cambria" panose="02040503050406030204" pitchFamily="18" charset="0"/>
                <a:ea typeface="Cambria" panose="02040503050406030204" pitchFamily="18" charset="0"/>
              </a:rPr>
              <a:t> Djurhuus, 1963 (Nr. 173 í FFS)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00DFE88-1BDC-4E24-5F7A-8E3B15D85263}"/>
              </a:ext>
            </a:extLst>
          </p:cNvPr>
          <p:cNvSpPr txBox="1"/>
          <p:nvPr/>
        </p:nvSpPr>
        <p:spPr>
          <a:xfrm>
            <a:off x="6372200" y="2211710"/>
            <a:ext cx="2448272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”…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vunnu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stríð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Ei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øllum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rukku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ofta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árarnar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stukku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men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góvu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tíð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Móti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ávegis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málum</a:t>
            </a:r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stóð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okkara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kós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tey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lýstu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framman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sum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kveikjandi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latin typeface="Cambria" panose="02040503050406030204" pitchFamily="18" charset="0"/>
                <a:ea typeface="Cambria" panose="02040503050406030204" pitchFamily="18" charset="0"/>
              </a:rPr>
              <a:t>ljós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3737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1447800"/>
          </a:xfrm>
          <a:effectLst>
            <a:outerShdw blurRad="127000" dir="2700000" algn="tl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o-FO" sz="3600" dirty="0">
                <a:solidFill>
                  <a:schemeClr val="bg1"/>
                </a:solidFill>
              </a:rPr>
              <a:t>Føroyar skulu gerast ein grønur miðdepil í Norðuratlantshavi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28700" y="1355726"/>
            <a:ext cx="7086600" cy="1588"/>
          </a:xfrm>
          <a:prstGeom prst="line">
            <a:avLst/>
          </a:prstGeom>
          <a:ln w="12700">
            <a:solidFill>
              <a:schemeClr val="bg1">
                <a:alpha val="7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28700" y="2800350"/>
            <a:ext cx="7086600" cy="1588"/>
          </a:xfrm>
          <a:prstGeom prst="line">
            <a:avLst/>
          </a:prstGeom>
          <a:ln w="12700">
            <a:solidFill>
              <a:schemeClr val="bg1">
                <a:alpha val="7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891233" y="3609578"/>
            <a:ext cx="7772400" cy="1355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91440" bIns="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ClrTx/>
              <a:buNone/>
              <a:defRPr sz="3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ctr"/>
            <a:r>
              <a:rPr lang="en-US" sz="2400" b="0" spc="300" dirty="0">
                <a:solidFill>
                  <a:schemeClr val="bg1"/>
                </a:solidFill>
              </a:rPr>
              <a:t>Í </a:t>
            </a:r>
            <a:r>
              <a:rPr lang="en-US" sz="2400" b="0" spc="300" dirty="0" err="1">
                <a:solidFill>
                  <a:schemeClr val="bg1"/>
                </a:solidFill>
              </a:rPr>
              <a:t>tilfeingisnýtslu</a:t>
            </a:r>
            <a:r>
              <a:rPr lang="en-US" sz="2400" b="0" spc="300" dirty="0">
                <a:solidFill>
                  <a:schemeClr val="bg1"/>
                </a:solidFill>
              </a:rPr>
              <a:t>, </a:t>
            </a:r>
            <a:r>
              <a:rPr lang="en-US" sz="2400" b="0" spc="300" dirty="0" err="1">
                <a:solidFill>
                  <a:schemeClr val="bg1"/>
                </a:solidFill>
              </a:rPr>
              <a:t>vinnu</a:t>
            </a:r>
            <a:r>
              <a:rPr lang="en-US" sz="2400" b="0" spc="3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2400" b="0" spc="300" dirty="0" err="1">
                <a:solidFill>
                  <a:schemeClr val="bg1"/>
                </a:solidFill>
              </a:rPr>
              <a:t>matvøruframleiðslu</a:t>
            </a:r>
            <a:r>
              <a:rPr lang="en-US" sz="2400" b="0" spc="300" dirty="0">
                <a:solidFill>
                  <a:schemeClr val="bg1"/>
                </a:solidFill>
              </a:rPr>
              <a:t>, </a:t>
            </a:r>
            <a:r>
              <a:rPr lang="en-US" sz="2400" b="0" spc="300" dirty="0" err="1">
                <a:solidFill>
                  <a:schemeClr val="bg1"/>
                </a:solidFill>
              </a:rPr>
              <a:t>orku</a:t>
            </a:r>
            <a:r>
              <a:rPr lang="en-US" sz="2400" b="0" spc="300" dirty="0">
                <a:solidFill>
                  <a:schemeClr val="bg1"/>
                </a:solidFill>
              </a:rPr>
              <a:t> </a:t>
            </a:r>
            <a:r>
              <a:rPr lang="en-US" sz="2400" b="0" spc="300" dirty="0" err="1">
                <a:solidFill>
                  <a:schemeClr val="bg1"/>
                </a:solidFill>
              </a:rPr>
              <a:t>og</a:t>
            </a:r>
            <a:r>
              <a:rPr lang="en-US" sz="2400" b="0" spc="300" dirty="0">
                <a:solidFill>
                  <a:schemeClr val="bg1"/>
                </a:solidFill>
              </a:rPr>
              <a:t> </a:t>
            </a:r>
            <a:r>
              <a:rPr lang="en-US" sz="2400" b="0" spc="300" dirty="0" err="1">
                <a:solidFill>
                  <a:schemeClr val="bg1"/>
                </a:solidFill>
              </a:rPr>
              <a:t>umhvørvi</a:t>
            </a:r>
            <a:r>
              <a:rPr lang="en-US" sz="2400" b="0" spc="300" dirty="0">
                <a:solidFill>
                  <a:schemeClr val="bg1"/>
                </a:solidFill>
              </a:rPr>
              <a:t> – </a:t>
            </a:r>
            <a:r>
              <a:rPr lang="en-US" sz="2400" b="0" spc="300" dirty="0" err="1">
                <a:solidFill>
                  <a:schemeClr val="bg1"/>
                </a:solidFill>
              </a:rPr>
              <a:t>og</a:t>
            </a:r>
            <a:r>
              <a:rPr lang="en-US" sz="2400" b="0" spc="300" dirty="0">
                <a:solidFill>
                  <a:schemeClr val="bg1"/>
                </a:solidFill>
              </a:rPr>
              <a:t> </a:t>
            </a:r>
            <a:r>
              <a:rPr lang="en-US" sz="2400" b="0" spc="300" dirty="0" err="1">
                <a:solidFill>
                  <a:schemeClr val="bg1"/>
                </a:solidFill>
              </a:rPr>
              <a:t>trivnaði</a:t>
            </a:r>
            <a:r>
              <a:rPr lang="en-US" sz="2400" b="0" spc="300" dirty="0">
                <a:solidFill>
                  <a:schemeClr val="bg1"/>
                </a:solidFill>
              </a:rPr>
              <a:t> </a:t>
            </a:r>
            <a:r>
              <a:rPr lang="en-US" sz="2400" b="0" spc="300" dirty="0" err="1">
                <a:solidFill>
                  <a:schemeClr val="bg1"/>
                </a:solidFill>
              </a:rPr>
              <a:t>og</a:t>
            </a:r>
            <a:r>
              <a:rPr lang="en-US" sz="2400" b="0" spc="300" dirty="0">
                <a:solidFill>
                  <a:schemeClr val="bg1"/>
                </a:solidFill>
              </a:rPr>
              <a:t> </a:t>
            </a:r>
            <a:r>
              <a:rPr lang="en-US" sz="2400" b="0" spc="300" dirty="0" err="1">
                <a:solidFill>
                  <a:schemeClr val="bg1"/>
                </a:solidFill>
              </a:rPr>
              <a:t>javnrættindum</a:t>
            </a:r>
            <a:r>
              <a:rPr lang="en-US" sz="2400" b="0" spc="300" dirty="0">
                <a:solidFill>
                  <a:schemeClr val="bg1"/>
                </a:solidFill>
              </a:rPr>
              <a:t> hjá </a:t>
            </a:r>
            <a:r>
              <a:rPr lang="en-US" sz="2400" b="0" spc="300" dirty="0" err="1">
                <a:solidFill>
                  <a:schemeClr val="bg1"/>
                </a:solidFill>
              </a:rPr>
              <a:t>fólkinum</a:t>
            </a:r>
            <a:r>
              <a:rPr lang="en-US" sz="2400" b="0" spc="300" dirty="0">
                <a:solidFill>
                  <a:schemeClr val="bg1"/>
                </a:solidFill>
              </a:rPr>
              <a:t> í </a:t>
            </a:r>
            <a:r>
              <a:rPr lang="en-US" sz="2400" b="0" spc="300" dirty="0" err="1">
                <a:solidFill>
                  <a:schemeClr val="bg1"/>
                </a:solidFill>
              </a:rPr>
              <a:t>landinum</a:t>
            </a:r>
            <a:endParaRPr lang="en-US" sz="2400" b="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F81763A-61B9-C2B3-7667-8C7655846B05}"/>
              </a:ext>
            </a:extLst>
          </p:cNvPr>
          <p:cNvSpPr txBox="1"/>
          <p:nvPr/>
        </p:nvSpPr>
        <p:spPr>
          <a:xfrm>
            <a:off x="1583668" y="699542"/>
            <a:ext cx="70927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taka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nøkur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tøk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saman</a:t>
            </a:r>
            <a:endParaRPr lang="da-DK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Seta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okkum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ávegis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mál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landbúnaðin</a:t>
            </a:r>
            <a:endParaRPr lang="da-DK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sum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kunnu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skulu</a:t>
            </a:r>
            <a:r>
              <a:rPr lang="da-DK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røkkast</a:t>
            </a:r>
            <a:r>
              <a:rPr lang="da-DK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da-DK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Matfullveldi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matsjálvbjargni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fleiri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landbúnaðarvørum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skapa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atgongd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til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stuttfluttar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dygdarvørur</a:t>
            </a:r>
            <a:endParaRPr lang="da-D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Heilsugóðan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mat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úr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øllum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landinum</a:t>
            </a:r>
            <a:endParaRPr lang="da-D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virða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okkara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egna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tilfeingi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virðisøkja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tað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støðugt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byggja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Føroyar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sum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grønan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miðdepil</a:t>
            </a:r>
            <a:r>
              <a:rPr lang="da-DK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í </a:t>
            </a:r>
            <a:r>
              <a:rPr lang="da-DK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heiminum</a:t>
            </a:r>
            <a:endParaRPr lang="da-D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9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B0E3E901-CAA8-48C7-8F07-4A9BDFE6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592931"/>
            <a:ext cx="5143500" cy="628650"/>
          </a:xfr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da-DK" altLang="da-DK" sz="1500" b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BE6B1FBE-71CC-4A5E-9D68-4C73D0428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340645"/>
            <a:ext cx="6172200" cy="3337322"/>
          </a:xfr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endParaRPr lang="da-DK" altLang="da-DK" sz="120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grpSp>
        <p:nvGrpSpPr>
          <p:cNvPr id="24580" name="Group 22">
            <a:extLst>
              <a:ext uri="{FF2B5EF4-FFF2-40B4-BE49-F238E27FC236}">
                <a16:creationId xmlns:a16="http://schemas.microsoft.com/office/drawing/2014/main" id="{CC88496E-F39E-43FB-A756-A3FB56BF8046}"/>
              </a:ext>
            </a:extLst>
          </p:cNvPr>
          <p:cNvGrpSpPr>
            <a:grpSpLocks/>
          </p:cNvGrpSpPr>
          <p:nvPr/>
        </p:nvGrpSpPr>
        <p:grpSpPr bwMode="auto">
          <a:xfrm>
            <a:off x="695" y="-561"/>
            <a:ext cx="9757146" cy="5385167"/>
            <a:chOff x="-2047583" y="1838524"/>
            <a:chExt cx="11867858" cy="7180270"/>
          </a:xfrm>
        </p:grpSpPr>
        <p:grpSp>
          <p:nvGrpSpPr>
            <p:cNvPr id="24583" name="Group 4">
              <a:extLst>
                <a:ext uri="{FF2B5EF4-FFF2-40B4-BE49-F238E27FC236}">
                  <a16:creationId xmlns:a16="http://schemas.microsoft.com/office/drawing/2014/main" id="{F2414B52-0124-46C9-8232-9D94641325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047583" y="1838524"/>
              <a:ext cx="11867858" cy="7180270"/>
              <a:chOff x="597" y="1258"/>
              <a:chExt cx="4827" cy="3011"/>
            </a:xfrm>
          </p:grpSpPr>
          <p:pic>
            <p:nvPicPr>
              <p:cNvPr id="24588" name="Picture 3">
                <a:extLst>
                  <a:ext uri="{FF2B5EF4-FFF2-40B4-BE49-F238E27FC236}">
                    <a16:creationId xmlns:a16="http://schemas.microsoft.com/office/drawing/2014/main" id="{D3D11EFC-9BD6-4B13-8905-864E0A703E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" y="1258"/>
                <a:ext cx="4536" cy="3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89" name="Text Box 4">
                <a:extLst>
                  <a:ext uri="{FF2B5EF4-FFF2-40B4-BE49-F238E27FC236}">
                    <a16:creationId xmlns:a16="http://schemas.microsoft.com/office/drawing/2014/main" id="{28D86873-D69F-43FC-BC58-BAAD6B09E3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4081"/>
                <a:ext cx="1008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3429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685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0287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fo-FO" sz="1200" b="0" i="1">
                    <a:solidFill>
                      <a:srgbClr val="000000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AGU, 2003</a:t>
                </a:r>
              </a:p>
            </p:txBody>
          </p:sp>
        </p:grpSp>
        <p:sp>
          <p:nvSpPr>
            <p:cNvPr id="24584" name="TextBox 14">
              <a:extLst>
                <a:ext uri="{FF2B5EF4-FFF2-40B4-BE49-F238E27FC236}">
                  <a16:creationId xmlns:a16="http://schemas.microsoft.com/office/drawing/2014/main" id="{3814A102-D703-4E3A-A98E-D67AF518E9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375" y="2852738"/>
              <a:ext cx="1096775" cy="3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fo-FO"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Grønland</a:t>
              </a:r>
            </a:p>
          </p:txBody>
        </p:sp>
        <p:sp>
          <p:nvSpPr>
            <p:cNvPr id="24585" name="TextBox 17">
              <a:extLst>
                <a:ext uri="{FF2B5EF4-FFF2-40B4-BE49-F238E27FC236}">
                  <a16:creationId xmlns:a16="http://schemas.microsoft.com/office/drawing/2014/main" id="{D64EBD60-2523-40C7-ACD8-E17C6DBED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313" y="4005263"/>
              <a:ext cx="709522" cy="3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fo-FO" sz="1200" dirty="0" err="1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Ísland</a:t>
              </a:r>
              <a:endParaRPr lang="en-GB" altLang="fo-FO" sz="1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4587" name="TextBox 18">
              <a:extLst>
                <a:ext uri="{FF2B5EF4-FFF2-40B4-BE49-F238E27FC236}">
                  <a16:creationId xmlns:a16="http://schemas.microsoft.com/office/drawing/2014/main" id="{B0A0C2D5-B63B-4245-BE00-968CC16A1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8903" y="5087065"/>
              <a:ext cx="947695" cy="3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fo-FO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Føroyar</a:t>
              </a:r>
              <a:endParaRPr lang="en-GB" altLang="fo-FO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4581" name="Text Box 5">
            <a:extLst>
              <a:ext uri="{FF2B5EF4-FFF2-40B4-BE49-F238E27FC236}">
                <a16:creationId xmlns:a16="http://schemas.microsoft.com/office/drawing/2014/main" id="{5EBEE507-4377-4567-91F0-FB98A0D79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437" y="4519614"/>
            <a:ext cx="117633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o-FO" sz="1050" b="0" i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o-FO" sz="1050" b="0" i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Image:AGU 2003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76D94085-AAC3-4DA2-870E-F21AED454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4371975"/>
            <a:ext cx="1393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o-FO" sz="1200" b="0">
              <a:solidFill>
                <a:srgbClr val="000000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fo-FO" sz="1200" b="0" baseline="30000">
              <a:solidFill>
                <a:srgbClr val="000000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6F83799E-0523-4A31-B3AF-6293D8A63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264" y="1630688"/>
            <a:ext cx="7441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o-FO" sz="12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Noreg</a:t>
            </a:r>
            <a:endParaRPr lang="en-GB" altLang="fo-FO" sz="12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3AB7ACE-861B-4A56-82AF-0D9383D777EB}"/>
              </a:ext>
            </a:extLst>
          </p:cNvPr>
          <p:cNvSpPr txBox="1"/>
          <p:nvPr/>
        </p:nvSpPr>
        <p:spPr>
          <a:xfrm>
            <a:off x="8372606" y="2571750"/>
            <a:ext cx="796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fo-F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Svøríki</a:t>
            </a:r>
            <a:endParaRPr lang="da-D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6255EDE6-C344-4894-A94D-4B3BFF753C00}"/>
              </a:ext>
            </a:extLst>
          </p:cNvPr>
          <p:cNvSpPr txBox="1"/>
          <p:nvPr/>
        </p:nvSpPr>
        <p:spPr>
          <a:xfrm>
            <a:off x="8172400" y="3165816"/>
            <a:ext cx="938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fo-F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Danmark</a:t>
            </a:r>
            <a:endParaRPr lang="da-D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C5FE661-69A5-458F-A3EF-5B9D47F1E36F}"/>
              </a:ext>
            </a:extLst>
          </p:cNvPr>
          <p:cNvSpPr txBox="1"/>
          <p:nvPr/>
        </p:nvSpPr>
        <p:spPr>
          <a:xfrm>
            <a:off x="8298793" y="1630688"/>
            <a:ext cx="943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fo-F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Finnland</a:t>
            </a:r>
            <a:endParaRPr lang="da-D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CE8B03-E6D2-46DE-BF6D-1F15D4BCDBD4}"/>
              </a:ext>
            </a:extLst>
          </p:cNvPr>
          <p:cNvSpPr txBox="1"/>
          <p:nvPr/>
        </p:nvSpPr>
        <p:spPr>
          <a:xfrm>
            <a:off x="8490446" y="2020801"/>
            <a:ext cx="678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fo-F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Áland</a:t>
            </a:r>
            <a:endParaRPr lang="da-D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BD7BE17-4186-2DFF-6F03-B64505508699}"/>
              </a:ext>
            </a:extLst>
          </p:cNvPr>
          <p:cNvSpPr txBox="1"/>
          <p:nvPr/>
        </p:nvSpPr>
        <p:spPr>
          <a:xfrm>
            <a:off x="6159939" y="3270602"/>
            <a:ext cx="938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fo-F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Skotland</a:t>
            </a:r>
            <a:endParaRPr lang="da-D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DF4280A-2506-1D31-F4D2-7A4E1459988A}"/>
              </a:ext>
            </a:extLst>
          </p:cNvPr>
          <p:cNvSpPr txBox="1"/>
          <p:nvPr/>
        </p:nvSpPr>
        <p:spPr>
          <a:xfrm>
            <a:off x="2923629" y="9495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eru</a:t>
            </a:r>
            <a:r>
              <a:rPr lang="da-DK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mitt</a:t>
            </a:r>
            <a:r>
              <a:rPr lang="da-DK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í </a:t>
            </a:r>
            <a:r>
              <a:rPr lang="da-DK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verðini</a:t>
            </a:r>
            <a:endParaRPr lang="da-DK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70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9542"/>
            <a:ext cx="7128792" cy="42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4EF9339-F6FF-1FBF-E444-2B74A6D1E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00025"/>
            <a:ext cx="5023909" cy="628650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chemeClr val="bg1"/>
                </a:solidFill>
              </a:rPr>
              <a:t>Tað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til</a:t>
            </a:r>
            <a:r>
              <a:rPr lang="en-US" sz="30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4" name="Pladsholder til billede 23">
            <a:extLst>
              <a:ext uri="{FF2B5EF4-FFF2-40B4-BE49-F238E27FC236}">
                <a16:creationId xmlns:a16="http://schemas.microsoft.com/office/drawing/2014/main" id="{8FD196D0-ECD9-4EB6-9B31-1CEFED5AA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43608" y="893025"/>
            <a:ext cx="7200800" cy="405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21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95536" y="339502"/>
            <a:ext cx="4464496" cy="1179124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txBody>
          <a:bodyPr vert="horz" wrap="square" lIns="360000" tIns="180000" rIns="180000" bIns="180000" rtlCol="0" anchor="t" anchorCtr="0">
            <a:spAutoFit/>
          </a:bodyPr>
          <a:lstStyle/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sz="2400" b="1" dirty="0">
                <a:solidFill>
                  <a:srgbClr val="FFFFFF"/>
                </a:solidFill>
                <a:latin typeface="Cambria"/>
                <a:cs typeface="Cambria"/>
              </a:rPr>
              <a:t>Hvussu seta vit mál? </a:t>
            </a:r>
          </a:p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sz="2400" b="1" dirty="0">
                <a:solidFill>
                  <a:srgbClr val="FFFFFF"/>
                </a:solidFill>
                <a:latin typeface="Cambria"/>
                <a:cs typeface="Cambria"/>
              </a:rPr>
              <a:t>Hvussu røkka vit teimum?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4E6FD49-03E8-70A1-B554-A7D8C465223B}"/>
              </a:ext>
            </a:extLst>
          </p:cNvPr>
          <p:cNvSpPr txBox="1">
            <a:spLocks/>
          </p:cNvSpPr>
          <p:nvPr/>
        </p:nvSpPr>
        <p:spPr>
          <a:xfrm>
            <a:off x="575556" y="1738389"/>
            <a:ext cx="7992888" cy="3087338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txBody>
          <a:bodyPr vert="horz" wrap="square" lIns="360000" tIns="180000" rIns="180000" bIns="180000" rtlCol="0" anchor="t" anchorCtr="0">
            <a:spAutoFit/>
          </a:bodyPr>
          <a:lstStyle/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dirty="0">
                <a:solidFill>
                  <a:srgbClr val="FFFFFF"/>
                </a:solidFill>
                <a:latin typeface="Cambria"/>
                <a:cs typeface="Cambria"/>
              </a:rPr>
              <a:t>Samgonguskjalið:</a:t>
            </a:r>
          </a:p>
          <a:p>
            <a:pPr marL="285750" lvl="0" indent="-285750">
              <a:spcBef>
                <a:spcPts val="24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Orðaður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ein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landbúnaðarpolitikkur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ítøkiligum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málum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har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dentur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lagdur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á at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menna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føroyskar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landbúnaðarvørur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lvl="0" indent="-285750">
              <a:spcBef>
                <a:spcPts val="24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Ferð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sett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á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føroyska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framleiðslu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og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vit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skulu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gerast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meira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sjálvbjargin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við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fleiri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landbúnaðarvørum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Ítøkilig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mál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verða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sett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størri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framleiðslu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av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grønmeti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kjøti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mjólkarvøru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og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stráfóðri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lvl="0" indent="-285750">
              <a:spcBef>
                <a:spcPts val="24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Verandi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stuðulsskipanir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verða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knýttar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settu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málunum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Í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lendisætlanini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fyri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Føroyar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tryggjað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at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besta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landbúnaðarjørðin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ikki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verður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nýtt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til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onnur</a:t>
            </a:r>
            <a:r>
              <a:rPr lang="da-DK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endamál</a:t>
            </a:r>
            <a:endParaRPr lang="is-I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8702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827584" y="1419622"/>
            <a:ext cx="7344816" cy="2256341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txBody>
          <a:bodyPr vert="horz" wrap="square" lIns="360000" tIns="180000" rIns="180000" bIns="180000" rtlCol="0" anchor="t" anchorCtr="0">
            <a:spAutoFit/>
          </a:bodyPr>
          <a:lstStyle/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dirty="0">
                <a:solidFill>
                  <a:srgbClr val="FFFFFF"/>
                </a:solidFill>
                <a:latin typeface="Cambria"/>
                <a:cs typeface="Cambria"/>
              </a:rPr>
              <a:t>Ikki fara undir alt ísenn (ávegis málini, ið kunnu røkkast)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dirty="0">
                <a:solidFill>
                  <a:srgbClr val="FFFFFF"/>
                </a:solidFill>
                <a:latin typeface="Cambria"/>
                <a:cs typeface="Cambria"/>
              </a:rPr>
              <a:t>Gera eitt uppskot við 8-10 ítøkiligum málum, sum verður viðgjørt saman við øllum, sum varða av landbúnaðinum – og síðani lagt fyri tingið.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dirty="0">
                <a:solidFill>
                  <a:srgbClr val="FFFFFF"/>
                </a:solidFill>
                <a:latin typeface="Cambria"/>
                <a:cs typeface="Cambria"/>
              </a:rPr>
              <a:t>Leggja neyðugar broytingar í lóggávu fram.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dirty="0">
                <a:solidFill>
                  <a:srgbClr val="FFFFFF"/>
                </a:solidFill>
                <a:latin typeface="Cambria"/>
                <a:cs typeface="Cambria"/>
              </a:rPr>
              <a:t>Samskipa skipanirnar at røkka settu málunum</a:t>
            </a:r>
          </a:p>
        </p:txBody>
      </p:sp>
    </p:spTree>
    <p:extLst>
      <p:ext uri="{BB962C8B-B14F-4D97-AF65-F5344CB8AC3E}">
        <p14:creationId xmlns:p14="http://schemas.microsoft.com/office/powerpoint/2010/main" val="2082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0967" y="339502"/>
            <a:ext cx="8640960" cy="4595443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txBody>
          <a:bodyPr vert="horz" wrap="square" lIns="360000" tIns="180000" rIns="180000" bIns="180000" rtlCol="0" anchor="t" anchorCtr="0">
            <a:spAutoFit/>
          </a:bodyPr>
          <a:lstStyle/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Vit hava roynt tað áður – men kom ikki á mál</a:t>
            </a:r>
          </a:p>
          <a:p>
            <a:pPr lvl="0">
              <a:spcBef>
                <a:spcPts val="24"/>
              </a:spcBef>
              <a:spcAft>
                <a:spcPts val="600"/>
              </a:spcAft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Til dømis:</a:t>
            </a:r>
          </a:p>
          <a:p>
            <a:pPr marL="457200" lvl="0" indent="-4572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Innan X ár allir tarvskálvar gøddir undir hóskandi djóraetiskum umstøðum og gagnnýttir. 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Innan X ár gongd sett á vinnur við øðrum fenaði enn neytum og seyði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Innan X ár øll føroysk landbúnaðarjørð lendisskrásett og dygdarmett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Innan X ár heilt og partvíst sjálvveitandi við ávísum grønmeti, har minst helvtin av grønmetisnýtsluni í Føroyum er føroysk framleiðsla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Um X ár er alt stráfóður føroyskt, og slóðað er fyri føroyskari framleiðslu av øðrum fóðuri/tøðum til landbúnaðin</a:t>
            </a:r>
          </a:p>
          <a:p>
            <a:pPr marL="342900" lvl="0" indent="-342900">
              <a:spcBef>
                <a:spcPts val="24"/>
              </a:spcBef>
              <a:spcAft>
                <a:spcPts val="600"/>
              </a:spcAft>
              <a:buAutoNum type="arabicPeriod"/>
            </a:pPr>
            <a:r>
              <a:rPr lang="is-IS" sz="2000" dirty="0">
                <a:solidFill>
                  <a:srgbClr val="FFFFFF"/>
                </a:solidFill>
                <a:latin typeface="Cambria"/>
                <a:cs typeface="Cambria"/>
              </a:rPr>
              <a:t>Seyðahald, gagnnýtslu av øllum, utbúgving, gransking, gastronomi, ferðavinnulandbúnaður o.s.fr.</a:t>
            </a:r>
          </a:p>
        </p:txBody>
      </p:sp>
    </p:spTree>
    <p:extLst>
      <p:ext uri="{BB962C8B-B14F-4D97-AF65-F5344CB8AC3E}">
        <p14:creationId xmlns:p14="http://schemas.microsoft.com/office/powerpoint/2010/main" val="4109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5DAC6B8E3E8349B8DD44DAD7095C7D" ma:contentTypeVersion="3" ma:contentTypeDescription="Opret et nyt dokument." ma:contentTypeScope="" ma:versionID="eda0713d27ec4f8458b9c20515591d7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66befbc28cfc9295388443512cbc28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0A4773-C083-4D71-80B7-4EC15203E67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6B26D9-AA06-4093-AEDE-A9FCF813B2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14CFA-4951-4DB7-8EEB-892144E12F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FL_2016 (1)</Template>
  <TotalTime>3952</TotalTime>
  <Words>1023</Words>
  <Application>Microsoft Office PowerPoint</Application>
  <PresentationFormat>Skærmshow (16:9)</PresentationFormat>
  <Paragraphs>177</Paragraphs>
  <Slides>20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20</vt:i4>
      </vt:variant>
    </vt:vector>
  </HeadingPairs>
  <TitlesOfParts>
    <vt:vector size="30" baseType="lpstr">
      <vt:lpstr>Arial</vt:lpstr>
      <vt:lpstr>ArialMT</vt:lpstr>
      <vt:lpstr>Calibri</vt:lpstr>
      <vt:lpstr>Cambria</vt:lpstr>
      <vt:lpstr>PalatinoLinotype-Bold</vt:lpstr>
      <vt:lpstr>Tahoma</vt:lpstr>
      <vt:lpstr>Verdana</vt:lpstr>
      <vt:lpstr>Office-tema</vt:lpstr>
      <vt:lpstr>1_Office-tema</vt:lpstr>
      <vt:lpstr>1_Office-tema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Tað ber til…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Føroyar skulu gerast ein grønur miðdepil í Norðuratlantshavi</vt:lpstr>
    </vt:vector>
  </TitlesOfParts>
  <Company>KT Landsins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Samhaldsfesti, sjálvbjargni og frælsi</dc:title>
  <dc:creator>Høgni Karsten Hoydal</dc:creator>
  <cp:lastModifiedBy>Høgni Karsten Hoydal</cp:lastModifiedBy>
  <cp:revision>220</cp:revision>
  <cp:lastPrinted>2016-09-30T08:10:13Z</cp:lastPrinted>
  <dcterms:created xsi:type="dcterms:W3CDTF">2015-11-17T08:31:45Z</dcterms:created>
  <dcterms:modified xsi:type="dcterms:W3CDTF">2023-02-18T09:23:33Z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0x0101005B5DAC6B8E3E8349B8DD44DAD7095C7D</vt:lpwstr>
  </property>
</Properties>
</file>