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78" r:id="rId3"/>
    <p:sldId id="258" r:id="rId4"/>
    <p:sldId id="270" r:id="rId5"/>
    <p:sldId id="273" r:id="rId6"/>
    <p:sldId id="283" r:id="rId7"/>
    <p:sldId id="266" r:id="rId8"/>
    <p:sldId id="267" r:id="rId9"/>
    <p:sldId id="268" r:id="rId10"/>
    <p:sldId id="280" r:id="rId11"/>
    <p:sldId id="271" r:id="rId12"/>
    <p:sldId id="262" r:id="rId13"/>
  </p:sldIdLst>
  <p:sldSz cx="12192000" cy="6858000"/>
  <p:notesSz cx="6858000" cy="9144000"/>
  <p:defaultTextStyle>
    <a:defPPr>
      <a:defRPr lang="da-F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8860" autoAdjust="0"/>
  </p:normalViewPr>
  <p:slideViewPr>
    <p:cSldViewPr snapToGrid="0">
      <p:cViewPr varScale="1">
        <p:scale>
          <a:sx n="66" d="100"/>
          <a:sy n="66" d="100"/>
        </p:scale>
        <p:origin x="3252" y="-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7AB98238-74AC-047C-2080-C6AEAAAE8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FO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FFC1055-1D3E-F59F-597E-98106FB0AB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3B309-F03F-E048-8007-61CB49D013B3}" type="datetimeFigureOut">
              <a:rPr lang="da-FO" smtClean="0"/>
              <a:t>02/19/2024</a:t>
            </a:fld>
            <a:endParaRPr lang="da-FO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0011FBE-F20F-A37F-3B4B-F3B4CAC184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a-DK"/>
              <a:t>vit testa</a:t>
            </a:r>
            <a:endParaRPr lang="da-FO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B1E7E48-CAEE-83E9-43E4-4D5315F8BE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9B90A-EAF7-F343-AB1D-321818A422F4}" type="slidenum">
              <a:rPr lang="da-FO" smtClean="0"/>
              <a:t>‹nr.›</a:t>
            </a:fld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41591534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FO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F61F2-DA76-EE44-97EA-403411EB0171}" type="datetimeFigureOut">
              <a:rPr lang="da-FO" smtClean="0"/>
              <a:t>02/19/2024</a:t>
            </a:fld>
            <a:endParaRPr lang="da-FO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FO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FO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a-DK"/>
              <a:t>vit testa</a:t>
            </a:r>
            <a:endParaRPr lang="da-FO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EDF09-38A7-5F49-8DE0-43F529E3C4C2}" type="slidenum">
              <a:rPr lang="da-FO" smtClean="0"/>
              <a:t>‹nr.›</a:t>
            </a:fld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273614247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FO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415103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2800322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3274149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FO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192756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89792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372148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sz="1800" b="0" i="0" u="none" strike="noStrike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1766552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830700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243751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o-FO" sz="44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4093728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359419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vit testa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312997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íða utta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AD591-BC96-FE60-FC61-29E4F5612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FO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938E114-D70E-1CF2-4D2E-8BFDCE427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FO" dirty="0"/>
          </a:p>
        </p:txBody>
      </p:sp>
      <p:sp>
        <p:nvSpPr>
          <p:cNvPr id="5" name="Pladsholder til sidefod 7">
            <a:extLst>
              <a:ext uri="{FF2B5EF4-FFF2-40B4-BE49-F238E27FC236}">
                <a16:creationId xmlns:a16="http://schemas.microsoft.com/office/drawing/2014/main" id="{605D4D0A-513F-329B-2D63-9D58C08E7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F237ADA-63E6-549E-C843-9720A6504F02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18741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k fyri í dag-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5938E114-D70E-1CF2-4D2E-8BFDCE427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FO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E38776C-C0A9-AC1D-1235-703BAAB79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FO" dirty="0"/>
          </a:p>
        </p:txBody>
      </p:sp>
      <p:sp>
        <p:nvSpPr>
          <p:cNvPr id="9" name="Pladsholder til sidefod 7">
            <a:extLst>
              <a:ext uri="{FF2B5EF4-FFF2-40B4-BE49-F238E27FC236}">
                <a16:creationId xmlns:a16="http://schemas.microsoft.com/office/drawing/2014/main" id="{EB722873-153A-ED3F-BA6E-668A06340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5408BEB-6EB0-EC73-E295-615F93892CC8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 dirty="0"/>
          </a:p>
        </p:txBody>
      </p:sp>
    </p:spTree>
    <p:extLst>
      <p:ext uri="{BB962C8B-B14F-4D97-AF65-F5344CB8AC3E}">
        <p14:creationId xmlns:p14="http://schemas.microsoft.com/office/powerpoint/2010/main" val="317096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íða við bakgrundsmy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5938E114-D70E-1CF2-4D2E-8BFDCE427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FO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E38776C-C0A9-AC1D-1235-703BAAB79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FO" dirty="0"/>
          </a:p>
        </p:txBody>
      </p:sp>
      <p:sp>
        <p:nvSpPr>
          <p:cNvPr id="9" name="Pladsholder til sidefod 7">
            <a:extLst>
              <a:ext uri="{FF2B5EF4-FFF2-40B4-BE49-F238E27FC236}">
                <a16:creationId xmlns:a16="http://schemas.microsoft.com/office/drawing/2014/main" id="{EB722873-153A-ED3F-BA6E-668A06340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490C74F-D310-342A-30FE-BB4122EE5669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11357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slide - hví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0B54F-B3BE-5104-2D0A-C9B473F1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0" anchor="t"/>
          <a:lstStyle/>
          <a:p>
            <a:r>
              <a:rPr lang="da-DK"/>
              <a:t>Klik for at redigere titeltypografien i masteren</a:t>
            </a:r>
            <a:endParaRPr lang="da-FO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5E2087-57CF-8720-B363-43C4E933C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FO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AE4B360-017E-72A1-7E25-80F82B011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731BD8C-4698-B519-F253-B9675B54F2FD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33341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igur/graf/tab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0B54F-B3BE-5104-2D0A-C9B473F1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0" anchor="t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da-FO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5E2087-57CF-8720-B363-43C4E933C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FO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AE4B360-017E-72A1-7E25-80F82B011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731BD8C-4698-B519-F253-B9675B54F2FD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144799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slide - blát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0B54F-B3BE-5104-2D0A-C9B473F1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FO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5E2087-57CF-8720-B363-43C4E933C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FO" dirty="0"/>
          </a:p>
        </p:txBody>
      </p:sp>
      <p:sp>
        <p:nvSpPr>
          <p:cNvPr id="4" name="Pladsholder til sidefod 7">
            <a:extLst>
              <a:ext uri="{FF2B5EF4-FFF2-40B4-BE49-F238E27FC236}">
                <a16:creationId xmlns:a16="http://schemas.microsoft.com/office/drawing/2014/main" id="{3468C643-FA7F-4A6F-67ED-5CB0B2E60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9DBFC4F-8457-2C77-9981-C1033688A1BF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 dirty="0"/>
          </a:p>
        </p:txBody>
      </p:sp>
    </p:spTree>
    <p:extLst>
      <p:ext uri="{BB962C8B-B14F-4D97-AF65-F5344CB8AC3E}">
        <p14:creationId xmlns:p14="http://schemas.microsoft.com/office/powerpoint/2010/main" val="328691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 við tekst +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9AED4-B2FC-AA52-D94F-9557CA57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da-FO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F2A0B9E-762E-9C4F-0713-EC26F5FE8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FO" dirty="0"/>
          </a:p>
        </p:txBody>
      </p:sp>
      <p:sp>
        <p:nvSpPr>
          <p:cNvPr id="12" name="Pladsholder til sidefod 7">
            <a:extLst>
              <a:ext uri="{FF2B5EF4-FFF2-40B4-BE49-F238E27FC236}">
                <a16:creationId xmlns:a16="http://schemas.microsoft.com/office/drawing/2014/main" id="{3A17A5A3-6689-4789-11DC-EF251B540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8D538A9-B23B-D0D1-0ADC-6B1BEC4F2F35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  <p:sp>
        <p:nvSpPr>
          <p:cNvPr id="17" name="Pladsholder til billede 15">
            <a:extLst>
              <a:ext uri="{FF2B5EF4-FFF2-40B4-BE49-F238E27FC236}">
                <a16:creationId xmlns:a16="http://schemas.microsoft.com/office/drawing/2014/main" id="{B6C20A55-55A9-F77B-B84E-27942040AA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0000" y="0"/>
            <a:ext cx="5842000" cy="634841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239622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leiri myndi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F70D4316-0DD7-76A0-5B22-A74EC27541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3650" y="0"/>
            <a:ext cx="5848350" cy="693801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FO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A9AED4-B2FC-AA52-D94F-9557CA57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FO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F2A0B9E-762E-9C4F-0713-EC26F5FE8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F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D593E21-49AE-DED1-2218-ABC9DE06EC4A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 dirty="0"/>
          </a:p>
        </p:txBody>
      </p:sp>
    </p:spTree>
    <p:extLst>
      <p:ext uri="{BB962C8B-B14F-4D97-AF65-F5344CB8AC3E}">
        <p14:creationId xmlns:p14="http://schemas.microsoft.com/office/powerpoint/2010/main" val="149449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/mynd við 2 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61D5F-8615-98BA-2A20-64D7EE2C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FO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874706C-2AB8-6AD1-5B9B-C4DE26C1B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14347D6-7141-B583-012B-E73B48AA7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FO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2F469B4-4702-455E-CFAA-DE4FB54EF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6415D2C-8838-F65E-0A61-C623A3627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FO" dirty="0"/>
          </a:p>
        </p:txBody>
      </p:sp>
      <p:sp>
        <p:nvSpPr>
          <p:cNvPr id="11" name="Pladsholder til sidefod 7">
            <a:extLst>
              <a:ext uri="{FF2B5EF4-FFF2-40B4-BE49-F238E27FC236}">
                <a16:creationId xmlns:a16="http://schemas.microsoft.com/office/drawing/2014/main" id="{F3B3D953-88A1-24CA-C4D1-980DB6657B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60177" y="63872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A0D1C687-EB99-B4EE-D81A-64B95276875A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88797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virskrift við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5AA70-DFF9-189B-CB9D-DFA4AD4E8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FO"/>
          </a:p>
        </p:txBody>
      </p:sp>
      <p:sp>
        <p:nvSpPr>
          <p:cNvPr id="6" name="Pladsholder til sidefod 7">
            <a:extLst>
              <a:ext uri="{FF2B5EF4-FFF2-40B4-BE49-F238E27FC236}">
                <a16:creationId xmlns:a16="http://schemas.microsoft.com/office/drawing/2014/main" id="{1D3A25B1-EEFC-8568-ECD5-C7A670356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D2371C1-7090-CB21-09A0-701FD8BA66FD}"/>
              </a:ext>
            </a:extLst>
          </p:cNvPr>
          <p:cNvSpPr/>
          <p:nvPr userDrawn="1"/>
        </p:nvSpPr>
        <p:spPr>
          <a:xfrm>
            <a:off x="12024732" y="0"/>
            <a:ext cx="167268" cy="148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</p:spTree>
    <p:extLst>
      <p:ext uri="{BB962C8B-B14F-4D97-AF65-F5344CB8AC3E}">
        <p14:creationId xmlns:p14="http://schemas.microsoft.com/office/powerpoint/2010/main" val="314075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1DFBD97-D0C6-AF38-0101-9555E27D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da-FO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5E7E50C-F0B3-C5E4-9D4E-19EB9F7FC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da-F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E6D2E74-A3F4-2453-077A-E4577C41009F}"/>
              </a:ext>
            </a:extLst>
          </p:cNvPr>
          <p:cNvSpPr/>
          <p:nvPr userDrawn="1"/>
        </p:nvSpPr>
        <p:spPr>
          <a:xfrm>
            <a:off x="0" y="6352076"/>
            <a:ext cx="12192000" cy="5367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  <p:pic>
        <p:nvPicPr>
          <p:cNvPr id="9" name="Billede 8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BC5414F6-0147-6FC0-B64A-5A85DAF6353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74649" y="6336442"/>
            <a:ext cx="2630248" cy="492495"/>
          </a:xfrm>
          <a:prstGeom prst="rect">
            <a:avLst/>
          </a:prstGeom>
        </p:spPr>
      </p:pic>
      <p:sp>
        <p:nvSpPr>
          <p:cNvPr id="10" name="Pladsholder til sidefod 7">
            <a:extLst>
              <a:ext uri="{FF2B5EF4-FFF2-40B4-BE49-F238E27FC236}">
                <a16:creationId xmlns:a16="http://schemas.microsoft.com/office/drawing/2014/main" id="{DD8A098F-56F5-2810-6AD8-F7819AED5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60177" y="6374542"/>
            <a:ext cx="5011387" cy="52155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a-FO" dirty="0"/>
          </a:p>
        </p:txBody>
      </p:sp>
    </p:spTree>
    <p:extLst>
      <p:ext uri="{BB962C8B-B14F-4D97-AF65-F5344CB8AC3E}">
        <p14:creationId xmlns:p14="http://schemas.microsoft.com/office/powerpoint/2010/main" val="259431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4" r:id="rId4"/>
    <p:sldLayoutId id="2147483661" r:id="rId5"/>
    <p:sldLayoutId id="2147483652" r:id="rId6"/>
    <p:sldLayoutId id="2147483663" r:id="rId7"/>
    <p:sldLayoutId id="2147483653" r:id="rId8"/>
    <p:sldLayoutId id="2147483654" r:id="rId9"/>
    <p:sldLayoutId id="2147483662" r:id="rId1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F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hfs@hfs.f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C80A57B-80B8-C9B6-91C8-AC1689E32A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o-FO" dirty="0"/>
              <a:t>Djóravælferð</a:t>
            </a:r>
            <a:endParaRPr lang="da-FO" dirty="0"/>
          </a:p>
        </p:txBody>
      </p:sp>
      <p:pic>
        <p:nvPicPr>
          <p:cNvPr id="11" name="Billede 10" descr="Et billede, der indeholder udendørs, vinter, sky, sne&#10;&#10;Automatisk genereret beskrivelse">
            <a:extLst>
              <a:ext uri="{FF2B5EF4-FFF2-40B4-BE49-F238E27FC236}">
                <a16:creationId xmlns:a16="http://schemas.microsoft.com/office/drawing/2014/main" id="{456841C0-9427-1E26-5AF0-1E146F8401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83076" y="-1488559"/>
            <a:ext cx="13240591" cy="9835117"/>
          </a:xfrm>
          <a:prstGeom prst="rect">
            <a:avLst/>
          </a:prstGeom>
        </p:spPr>
      </p:pic>
      <p:sp>
        <p:nvSpPr>
          <p:cNvPr id="5" name="Undertitel 4">
            <a:extLst>
              <a:ext uri="{FF2B5EF4-FFF2-40B4-BE49-F238E27FC236}">
                <a16:creationId xmlns:a16="http://schemas.microsoft.com/office/drawing/2014/main" id="{1F627B4A-0B51-DB51-9400-5B041BBA3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o-FO" i="1" dirty="0"/>
              <a:t>- frá </a:t>
            </a:r>
            <a:r>
              <a:rPr lang="fo-FO" i="1" dirty="0" err="1"/>
              <a:t>djóravernd</a:t>
            </a:r>
            <a:r>
              <a:rPr lang="fo-FO" i="1" dirty="0"/>
              <a:t> til djóravælferð við atliti at neytum og seyði</a:t>
            </a:r>
          </a:p>
          <a:p>
            <a:r>
              <a:rPr lang="fo-FO" dirty="0"/>
              <a:t>Búnaðarstevnan 2024</a:t>
            </a:r>
            <a:endParaRPr lang="da-FO" dirty="0"/>
          </a:p>
        </p:txBody>
      </p:sp>
    </p:spTree>
    <p:extLst>
      <p:ext uri="{BB962C8B-B14F-4D97-AF65-F5344CB8AC3E}">
        <p14:creationId xmlns:p14="http://schemas.microsoft.com/office/powerpoint/2010/main" val="1009460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FA6E14-3E2D-5D6D-7C73-57889ECA1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176"/>
            <a:ext cx="10515600" cy="768731"/>
          </a:xfrm>
        </p:spPr>
        <p:txBody>
          <a:bodyPr/>
          <a:lstStyle/>
          <a:p>
            <a:pPr algn="ctr"/>
            <a:r>
              <a:rPr lang="fo-FO" dirty="0"/>
              <a:t>Skaði, sjúka og sníkar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492729-300E-CC55-5B0B-69E29E28E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858" y="1166813"/>
            <a:ext cx="10776284" cy="76873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sz="2800" dirty="0"/>
              <a:t>D</a:t>
            </a:r>
            <a:r>
              <a:rPr lang="da-DK" sz="2800" dirty="0" err="1"/>
              <a:t>jór</a:t>
            </a:r>
            <a:r>
              <a:rPr lang="da-DK" sz="2800" dirty="0"/>
              <a:t> </a:t>
            </a:r>
            <a:r>
              <a:rPr lang="da-DK" sz="2800" dirty="0" err="1"/>
              <a:t>skulu</a:t>
            </a:r>
            <a:r>
              <a:rPr lang="da-DK" sz="2800" dirty="0"/>
              <a:t> </a:t>
            </a:r>
            <a:r>
              <a:rPr lang="da-DK" sz="2800" dirty="0" err="1"/>
              <a:t>verjast</a:t>
            </a:r>
            <a:r>
              <a:rPr lang="da-DK" sz="2800" dirty="0"/>
              <a:t> og </a:t>
            </a:r>
            <a:r>
              <a:rPr lang="da-DK" sz="2800" dirty="0" err="1"/>
              <a:t>fáa</a:t>
            </a:r>
            <a:r>
              <a:rPr lang="da-DK" sz="2800" dirty="0"/>
              <a:t> </a:t>
            </a:r>
            <a:r>
              <a:rPr lang="da-DK" dirty="0" err="1"/>
              <a:t>hóskandi</a:t>
            </a:r>
            <a:r>
              <a:rPr lang="da-DK" dirty="0"/>
              <a:t> </a:t>
            </a:r>
            <a:r>
              <a:rPr lang="da-DK" dirty="0" err="1"/>
              <a:t>viðgerð</a:t>
            </a:r>
            <a:r>
              <a:rPr lang="da-DK" dirty="0"/>
              <a:t> </a:t>
            </a:r>
          </a:p>
          <a:p>
            <a:pPr marL="1143000" lvl="1" indent="-457200"/>
            <a:r>
              <a:rPr lang="da-DK" dirty="0"/>
              <a:t>og </a:t>
            </a:r>
            <a:r>
              <a:rPr lang="da-DK" dirty="0" err="1"/>
              <a:t>verða</a:t>
            </a:r>
            <a:r>
              <a:rPr lang="da-DK" dirty="0"/>
              <a:t> </a:t>
            </a:r>
            <a:r>
              <a:rPr lang="da-DK" dirty="0" err="1"/>
              <a:t>avlívað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neyðugt</a:t>
            </a:r>
            <a:r>
              <a:rPr lang="da-DK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o-FO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48032D1-9B2E-E6BB-07DD-EA35620FC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70" y="442361"/>
            <a:ext cx="1429643" cy="22176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A2F4BF-6CF4-1F07-7586-3EA498814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73" y="219243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A5674225-539A-49F2-5995-01F06E2D2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58" y="2061335"/>
            <a:ext cx="6058702" cy="414251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4672EFC-BDA9-DF12-49F2-F57CE90BAC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681" r="51308"/>
          <a:stretch/>
        </p:blipFill>
        <p:spPr>
          <a:xfrm>
            <a:off x="7685408" y="4132591"/>
            <a:ext cx="3136644" cy="189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0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35352-51D7-4325-867F-31E7BC94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o-FO" sz="2800" dirty="0"/>
              <a:t>Leikluturin hjá Heilsufrøðiligu starvsstovuni í samband við djóravælferð</a:t>
            </a:r>
            <a:endParaRPr lang="da-DK" sz="2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A5FECB-B9B2-2846-0392-9806BD9FE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8552"/>
            <a:ext cx="10515600" cy="31133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Regluligt eftirlit við vinnuligum </a:t>
            </a:r>
            <a:r>
              <a:rPr lang="fo-FO" dirty="0" err="1"/>
              <a:t>djórahaldi</a:t>
            </a:r>
            <a:endParaRPr lang="fo-FO" dirty="0"/>
          </a:p>
          <a:p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Arbeiði at gera vegleiðingar til lógina</a:t>
            </a:r>
          </a:p>
          <a:p>
            <a:pPr marL="1143000" lvl="1" indent="-457200"/>
            <a:r>
              <a:rPr lang="fo-FO" dirty="0"/>
              <a:t>Vegleiðing til vælferð hjá neytum kemur í 2024</a:t>
            </a:r>
          </a:p>
          <a:p>
            <a:pPr lvl="1" indent="0">
              <a:buNone/>
            </a:pPr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Fakligur stuðul hjá løgregluni í samband við </a:t>
            </a:r>
            <a:r>
              <a:rPr lang="fo-FO" dirty="0" err="1"/>
              <a:t>djóravælferðarmál</a:t>
            </a:r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7" name="Billede 6" descr="Et billede, der indeholder bygning, ko, lade, kvæg&#10;&#10;Automatisk genereret beskrivelse">
            <a:extLst>
              <a:ext uri="{FF2B5EF4-FFF2-40B4-BE49-F238E27FC236}">
                <a16:creationId xmlns:a16="http://schemas.microsoft.com/office/drawing/2014/main" id="{68783004-4CCA-6FEE-2310-D1AB221D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268" y="4711925"/>
            <a:ext cx="1742341" cy="1306756"/>
          </a:xfrm>
          <a:prstGeom prst="rect">
            <a:avLst/>
          </a:prstGeom>
        </p:spPr>
      </p:pic>
      <p:pic>
        <p:nvPicPr>
          <p:cNvPr id="8" name="Picture 2" descr="Ingen tilgængelig beskrivelse.">
            <a:extLst>
              <a:ext uri="{FF2B5EF4-FFF2-40B4-BE49-F238E27FC236}">
                <a16:creationId xmlns:a16="http://schemas.microsoft.com/office/drawing/2014/main" id="{01B758B9-D1E1-0F0B-D189-93C6B4AA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91" y="4753769"/>
            <a:ext cx="1767416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gen tilgængelig beskrivelse.">
            <a:extLst>
              <a:ext uri="{FF2B5EF4-FFF2-40B4-BE49-F238E27FC236}">
                <a16:creationId xmlns:a16="http://schemas.microsoft.com/office/drawing/2014/main" id="{432E32BE-CA96-8099-6131-9E65A424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7" y="4753769"/>
            <a:ext cx="1775951" cy="13255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gen tilgængelig beskrivelse.">
            <a:extLst>
              <a:ext uri="{FF2B5EF4-FFF2-40B4-BE49-F238E27FC236}">
                <a16:creationId xmlns:a16="http://schemas.microsoft.com/office/drawing/2014/main" id="{982E09C3-0E8F-222B-944C-4E730F82B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8" r="30265" b="13462"/>
          <a:stretch/>
        </p:blipFill>
        <p:spPr bwMode="auto">
          <a:xfrm>
            <a:off x="7246389" y="4711925"/>
            <a:ext cx="1620021" cy="130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 descr="Et billede, der indeholder bygning, lade, kvæg, mejeriprodukt&#10;&#10;Automatisk genereret beskrivelse">
            <a:extLst>
              <a:ext uri="{FF2B5EF4-FFF2-40B4-BE49-F238E27FC236}">
                <a16:creationId xmlns:a16="http://schemas.microsoft.com/office/drawing/2014/main" id="{0DD33357-AF34-B6EC-03F5-F2511EC44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148" y="4753767"/>
            <a:ext cx="1742341" cy="13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1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DD2F7-630F-5C20-8B38-FE534742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/>
              <a:t>Takk fyri</a:t>
            </a:r>
            <a:endParaRPr lang="da-FO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C22C39DC-2C6B-6DD8-A677-B116359D5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539" y="1483112"/>
            <a:ext cx="6859137" cy="4351338"/>
          </a:xfrm>
        </p:spPr>
        <p:txBody>
          <a:bodyPr>
            <a:normAutofit/>
          </a:bodyPr>
          <a:lstStyle/>
          <a:p>
            <a:r>
              <a:rPr lang="fo-FO" sz="2400" dirty="0"/>
              <a:t>Um tit hava spurningar eru tit vælkomin at seta tykkum í samband við okkum á Heilsufrøðiligu starvsstovuni</a:t>
            </a:r>
          </a:p>
          <a:p>
            <a:endParaRPr lang="fo-FO" sz="2400" dirty="0"/>
          </a:p>
          <a:p>
            <a:pPr lvl="1">
              <a:lnSpc>
                <a:spcPct val="200000"/>
              </a:lnSpc>
            </a:pPr>
            <a:r>
              <a:rPr lang="fo-FO" b="1" dirty="0"/>
              <a:t>Teldupostur: </a:t>
            </a:r>
            <a:r>
              <a:rPr lang="fo-FO" b="1" dirty="0" err="1">
                <a:hlinkClick r:id="rId3"/>
              </a:rPr>
              <a:t>hfs</a:t>
            </a:r>
            <a:r>
              <a:rPr lang="fo-FO" b="1" dirty="0">
                <a:hlinkClick r:id="rId3"/>
              </a:rPr>
              <a:t>@</a:t>
            </a:r>
            <a:r>
              <a:rPr lang="fo-FO" b="1" dirty="0" err="1">
                <a:hlinkClick r:id="rId3"/>
              </a:rPr>
              <a:t>hfs.fo</a:t>
            </a:r>
            <a:endParaRPr lang="fo-FO" b="1" dirty="0"/>
          </a:p>
          <a:p>
            <a:pPr lvl="1">
              <a:lnSpc>
                <a:spcPct val="200000"/>
              </a:lnSpc>
            </a:pPr>
            <a:r>
              <a:rPr lang="fo-FO" b="1" dirty="0"/>
              <a:t>Telefon: 55 64 00 </a:t>
            </a:r>
            <a:endParaRPr lang="da-FO" b="1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A8EBADC-3EDA-F9B3-B2C2-1DC93D6AC5DD}"/>
              </a:ext>
            </a:extLst>
          </p:cNvPr>
          <p:cNvSpPr/>
          <p:nvPr/>
        </p:nvSpPr>
        <p:spPr>
          <a:xfrm>
            <a:off x="12024732" y="0"/>
            <a:ext cx="167268" cy="148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FO"/>
          </a:p>
        </p:txBody>
      </p:sp>
      <p:pic>
        <p:nvPicPr>
          <p:cNvPr id="2050" name="A9293B8A-6126-4E8B-8A33-435E338BE049" descr="IMG_1521.jpg">
            <a:extLst>
              <a:ext uri="{FF2B5EF4-FFF2-40B4-BE49-F238E27FC236}">
                <a16:creationId xmlns:a16="http://schemas.microsoft.com/office/drawing/2014/main" id="{F2764A7B-908E-B0EC-C22D-D9B47C991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t="20920" r="30312" b="21697"/>
          <a:stretch/>
        </p:blipFill>
        <p:spPr bwMode="auto">
          <a:xfrm>
            <a:off x="7794083" y="203756"/>
            <a:ext cx="3114112" cy="597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44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9CC4A-727E-F24C-F79A-3651E693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431"/>
            <a:ext cx="10515600" cy="1325563"/>
          </a:xfrm>
        </p:spPr>
        <p:txBody>
          <a:bodyPr/>
          <a:lstStyle/>
          <a:p>
            <a:pPr algn="ctr"/>
            <a:r>
              <a:rPr lang="fo-FO" dirty="0"/>
              <a:t>Hvat er djóravælferð?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5071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299208D-2F24-5C38-C9C3-F043AEC03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o-FO" dirty="0"/>
              <a:t>Djóravælferðarlógin</a:t>
            </a:r>
            <a:endParaRPr lang="da-FO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3DC795-03C6-5D9E-9CAF-774E850D3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928"/>
            <a:ext cx="10515600" cy="43513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Løgtingslóg um djóravælferð kom í gildi í 2018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o-FO" dirty="0">
              <a:highlight>
                <a:srgbClr val="FF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Endamálið við lógini</a:t>
            </a:r>
          </a:p>
          <a:p>
            <a:pPr marL="1143000" lvl="1" indent="-457200"/>
            <a:r>
              <a:rPr lang="da-DK" dirty="0"/>
              <a:t>Djóravælferð og </a:t>
            </a:r>
            <a:r>
              <a:rPr lang="da-DK" dirty="0" err="1"/>
              <a:t>djóravernd</a:t>
            </a:r>
            <a:r>
              <a:rPr lang="da-DK" dirty="0"/>
              <a:t> </a:t>
            </a:r>
          </a:p>
          <a:p>
            <a:pPr marL="1143000" lvl="1" indent="-457200"/>
            <a:r>
              <a:rPr lang="da-DK" dirty="0" err="1"/>
              <a:t>Virðing</a:t>
            </a:r>
            <a:r>
              <a:rPr lang="da-DK" dirty="0"/>
              <a:t> </a:t>
            </a:r>
            <a:r>
              <a:rPr lang="da-DK" dirty="0" err="1"/>
              <a:t>fyri</a:t>
            </a:r>
            <a:r>
              <a:rPr lang="da-DK" dirty="0"/>
              <a:t> </a:t>
            </a:r>
            <a:r>
              <a:rPr lang="da-DK" dirty="0" err="1"/>
              <a:t>djórum</a:t>
            </a:r>
            <a:r>
              <a:rPr lang="da-DK" dirty="0"/>
              <a:t> </a:t>
            </a:r>
          </a:p>
          <a:p>
            <a:pPr marL="1143000" lvl="1" indent="-457200"/>
            <a:r>
              <a:rPr lang="da-DK" dirty="0" err="1"/>
              <a:t>Krøv</a:t>
            </a:r>
            <a:r>
              <a:rPr lang="da-DK" dirty="0"/>
              <a:t> til </a:t>
            </a:r>
            <a:r>
              <a:rPr lang="da-DK" dirty="0" err="1"/>
              <a:t>røkt</a:t>
            </a:r>
            <a:r>
              <a:rPr lang="da-DK" dirty="0"/>
              <a:t> og </a:t>
            </a:r>
            <a:r>
              <a:rPr lang="da-DK" dirty="0" err="1"/>
              <a:t>viðferð</a:t>
            </a:r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Djóravælferð er broytt gjøgnum tíðina</a:t>
            </a:r>
          </a:p>
          <a:p>
            <a:pPr marL="1143000" lvl="1" indent="-457200"/>
            <a:r>
              <a:rPr lang="fo-FO" dirty="0"/>
              <a:t>1800-talið </a:t>
            </a:r>
            <a:r>
              <a:rPr lang="fo-FO" dirty="0">
                <a:sym typeface="Wingdings" panose="05000000000000000000" pitchFamily="2" charset="2"/>
              </a:rPr>
              <a:t> fyribyrgja ræðuliga viðferð av djórum</a:t>
            </a:r>
          </a:p>
          <a:p>
            <a:pPr marL="1143000" lvl="1" indent="-457200"/>
            <a:r>
              <a:rPr lang="fo-FO" dirty="0"/>
              <a:t>Í dag </a:t>
            </a:r>
            <a:r>
              <a:rPr lang="fo-FO" dirty="0">
                <a:sym typeface="Wingdings" panose="05000000000000000000" pitchFamily="2" charset="2"/>
              </a:rPr>
              <a:t> fremja góða vælferð</a:t>
            </a:r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o-FO" dirty="0">
              <a:highlight>
                <a:srgbClr val="FFFF00"/>
              </a:highlight>
            </a:endParaRPr>
          </a:p>
          <a:p>
            <a:endParaRPr lang="da-FO" dirty="0"/>
          </a:p>
        </p:txBody>
      </p:sp>
    </p:spTree>
    <p:extLst>
      <p:ext uri="{BB962C8B-B14F-4D97-AF65-F5344CB8AC3E}">
        <p14:creationId xmlns:p14="http://schemas.microsoft.com/office/powerpoint/2010/main" val="244583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1558F-CD8B-A5D4-5E76-E53456B0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Djóravælferðarlógin er galdandi fyri øll djór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D08227-9BFD-AFE6-5E3B-6C9670B2C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9554" cy="4351338"/>
          </a:xfrm>
        </p:spPr>
        <p:txBody>
          <a:bodyPr>
            <a:normAutofit/>
          </a:bodyPr>
          <a:lstStyle/>
          <a:p>
            <a:r>
              <a:rPr lang="nn-NO" dirty="0"/>
              <a:t>Lógin er galdandi fyri øll djór: </a:t>
            </a:r>
          </a:p>
          <a:p>
            <a:pPr marL="1143000" lvl="1" indent="-457200"/>
            <a:r>
              <a:rPr lang="nn-NO" dirty="0"/>
              <a:t>S</a:t>
            </a:r>
            <a:r>
              <a:rPr lang="da-DK" dirty="0" err="1"/>
              <a:t>úgdjór</a:t>
            </a:r>
            <a:endParaRPr lang="da-DK" dirty="0"/>
          </a:p>
          <a:p>
            <a:pPr marL="1143000" lvl="1" indent="-457200"/>
            <a:r>
              <a:rPr lang="da-DK" dirty="0" err="1"/>
              <a:t>Fiskar</a:t>
            </a:r>
            <a:endParaRPr lang="pt-BR" dirty="0"/>
          </a:p>
          <a:p>
            <a:pPr marL="1143000" lvl="1" indent="-457200"/>
            <a:r>
              <a:rPr lang="pt-BR" dirty="0"/>
              <a:t>Fuglar </a:t>
            </a:r>
          </a:p>
          <a:p>
            <a:pPr marL="1143000" lvl="1" indent="-457200"/>
            <a:r>
              <a:rPr lang="pt-BR" dirty="0"/>
              <a:t>P</a:t>
            </a:r>
            <a:r>
              <a:rPr lang="da-DK" dirty="0" err="1"/>
              <a:t>addur</a:t>
            </a:r>
            <a:r>
              <a:rPr lang="da-DK" dirty="0"/>
              <a:t> </a:t>
            </a:r>
          </a:p>
          <a:p>
            <a:pPr marL="1143000" lvl="1" indent="-457200"/>
            <a:r>
              <a:rPr lang="da-DK" dirty="0" err="1"/>
              <a:t>Skriðdjór</a:t>
            </a:r>
            <a:r>
              <a:rPr lang="da-DK" dirty="0"/>
              <a:t> </a:t>
            </a:r>
          </a:p>
          <a:p>
            <a:pPr marL="1143000" lvl="1" indent="-457200"/>
            <a:r>
              <a:rPr lang="da-DK" dirty="0" err="1"/>
              <a:t>Krabbadjór</a:t>
            </a:r>
            <a:r>
              <a:rPr lang="da-DK" dirty="0"/>
              <a:t> </a:t>
            </a:r>
          </a:p>
          <a:p>
            <a:pPr marL="1143000" lvl="1" indent="-457200"/>
            <a:r>
              <a:rPr lang="da-DK" dirty="0" err="1"/>
              <a:t>Høgguslokkar</a:t>
            </a:r>
            <a:r>
              <a:rPr lang="da-DK" dirty="0"/>
              <a:t> </a:t>
            </a:r>
          </a:p>
          <a:p>
            <a:pPr marL="1143000" lvl="1" indent="-457200"/>
            <a:r>
              <a:rPr lang="da-DK" dirty="0" err="1"/>
              <a:t>Onnur</a:t>
            </a:r>
            <a:r>
              <a:rPr lang="da-DK" dirty="0"/>
              <a:t> </a:t>
            </a:r>
            <a:r>
              <a:rPr lang="da-DK" dirty="0" err="1"/>
              <a:t>dýr</a:t>
            </a:r>
            <a:endParaRPr lang="fo-FO" dirty="0"/>
          </a:p>
        </p:txBody>
      </p:sp>
      <p:pic>
        <p:nvPicPr>
          <p:cNvPr id="1030" name="Picture 6" descr="Illustration Tegning Stil Dyr Samling Stock-illustration af ©Rawpixel  #183464154">
            <a:extLst>
              <a:ext uri="{FF2B5EF4-FFF2-40B4-BE49-F238E27FC236}">
                <a16:creationId xmlns:a16="http://schemas.microsoft.com/office/drawing/2014/main" id="{A912E4D9-1A3F-6D50-E445-8D151E1BB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1"/>
          <a:stretch/>
        </p:blipFill>
        <p:spPr bwMode="auto">
          <a:xfrm>
            <a:off x="-147795" y="-491367"/>
            <a:ext cx="12487589" cy="82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9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AB752-99DE-A7C5-6903-996FC559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Hvat er góð djóravælferð?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BF95A7-A5CB-B285-A4F8-D7108776F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37295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Tveir partar</a:t>
            </a:r>
          </a:p>
          <a:p>
            <a:pPr marL="1143000" lvl="1" indent="-457200"/>
            <a:r>
              <a:rPr lang="fo-FO" dirty="0"/>
              <a:t>Umstøðurnar sum djórið livir í</a:t>
            </a:r>
          </a:p>
          <a:p>
            <a:pPr marL="1143000" lvl="1" indent="-457200"/>
            <a:r>
              <a:rPr lang="fo-FO" dirty="0"/>
              <a:t>Eftirlit og røkt</a:t>
            </a:r>
          </a:p>
          <a:p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Ítøkilig meting um </a:t>
            </a:r>
            <a:r>
              <a:rPr lang="fo-FO" dirty="0" err="1"/>
              <a:t>djóravællferð</a:t>
            </a:r>
            <a:endParaRPr lang="fo-FO" dirty="0"/>
          </a:p>
          <a:p>
            <a:pPr marL="1143000" lvl="1" indent="-457200"/>
            <a:r>
              <a:rPr lang="fo-FO" dirty="0"/>
              <a:t>Hvussu sær eitt dýr út sum hevur tað gott?</a:t>
            </a:r>
          </a:p>
          <a:p>
            <a:pPr marL="1143000" lvl="1" indent="-457200"/>
            <a:r>
              <a:rPr lang="fo-FO" dirty="0"/>
              <a:t>Djóravælferð er eitt mát fyri hvussu djórið trívist</a:t>
            </a:r>
          </a:p>
          <a:p>
            <a:pPr marL="1143000" lvl="1" indent="-457200"/>
            <a:r>
              <a:rPr lang="fo-FO" dirty="0"/>
              <a:t>Góð </a:t>
            </a:r>
            <a:r>
              <a:rPr lang="fo-FO" dirty="0" err="1"/>
              <a:t>vælferðarstøða</a:t>
            </a:r>
            <a:r>
              <a:rPr lang="fo-FO" dirty="0"/>
              <a:t> er tá djóri trívist</a:t>
            </a:r>
          </a:p>
          <a:p>
            <a:pPr marL="1143000" lvl="1" indent="-457200"/>
            <a:r>
              <a:rPr lang="fo-FO" dirty="0"/>
              <a:t>Ikki bert beinleiðis pína, men eisini </a:t>
            </a:r>
            <a:r>
              <a:rPr lang="fo-FO" dirty="0" err="1"/>
              <a:t>frustratión</a:t>
            </a:r>
            <a:r>
              <a:rPr lang="fo-FO" dirty="0"/>
              <a:t> er ring vælferð </a:t>
            </a:r>
          </a:p>
        </p:txBody>
      </p:sp>
    </p:spTree>
    <p:extLst>
      <p:ext uri="{BB962C8B-B14F-4D97-AF65-F5344CB8AC3E}">
        <p14:creationId xmlns:p14="http://schemas.microsoft.com/office/powerpoint/2010/main" val="3371956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53C92-CE41-493F-3A87-8C72BD50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Góð vælferð og ring vælferð</a:t>
            </a:r>
            <a:endParaRPr lang="da-DK" dirty="0"/>
          </a:p>
        </p:txBody>
      </p:sp>
      <p:pic>
        <p:nvPicPr>
          <p:cNvPr id="1026" name="Picture 2" descr="Welfare issues for dairy cows | Compassion in World Farming">
            <a:extLst>
              <a:ext uri="{FF2B5EF4-FFF2-40B4-BE49-F238E27FC236}">
                <a16:creationId xmlns:a16="http://schemas.microsoft.com/office/drawing/2014/main" id="{987EA571-385E-7C17-166B-18800C92C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95" y="891115"/>
            <a:ext cx="3181013" cy="31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14C463E-C573-A478-8C57-D7A7CD8810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48" t="27919" r="3620" b="24302"/>
          <a:stretch/>
        </p:blipFill>
        <p:spPr>
          <a:xfrm>
            <a:off x="7197555" y="4270601"/>
            <a:ext cx="4156245" cy="1886854"/>
          </a:xfrm>
          <a:prstGeom prst="rect">
            <a:avLst/>
          </a:prstGeom>
        </p:spPr>
      </p:pic>
      <p:pic>
        <p:nvPicPr>
          <p:cNvPr id="5" name="Billede 4" descr="Et billede, der indeholder pattedyr, udendørs, sky, pels&#10;&#10;Automatisk genereret beskrivelse">
            <a:extLst>
              <a:ext uri="{FF2B5EF4-FFF2-40B4-BE49-F238E27FC236}">
                <a16:creationId xmlns:a16="http://schemas.microsoft.com/office/drawing/2014/main" id="{A3223598-CC8B-ED14-B213-3A2D3B9E5F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25"/>
          <a:stretch/>
        </p:blipFill>
        <p:spPr>
          <a:xfrm>
            <a:off x="1538054" y="3614074"/>
            <a:ext cx="3800139" cy="2658418"/>
          </a:xfrm>
          <a:prstGeom prst="rect">
            <a:avLst/>
          </a:prstGeom>
        </p:spPr>
      </p:pic>
      <p:pic>
        <p:nvPicPr>
          <p:cNvPr id="7" name="Billede 6" descr="Et billede, der indeholder ko, kvæg, pattedyr, indendørs&#10;&#10;Automatisk genereret beskrivelse">
            <a:extLst>
              <a:ext uri="{FF2B5EF4-FFF2-40B4-BE49-F238E27FC236}">
                <a16:creationId xmlns:a16="http://schemas.microsoft.com/office/drawing/2014/main" id="{AE2CE370-1A06-FDCB-A94C-729055223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89856" y="968599"/>
            <a:ext cx="3405489" cy="255411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D32CCAE6-CBD4-D7AE-55B3-21C83810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459" y="929553"/>
            <a:ext cx="2153644" cy="25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2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3C02E-D2C3-646D-74D8-479C3D48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Umhvørvi vit halda seyð og neyt í</a:t>
            </a:r>
            <a:endParaRPr lang="da-DK" dirty="0"/>
          </a:p>
        </p:txBody>
      </p:sp>
      <p:pic>
        <p:nvPicPr>
          <p:cNvPr id="6" name="Billede 5" descr="Et billede, der indeholder pattedyr, bygning, udendørs, kvæg&#10;&#10;Automatisk genereret beskrivelse">
            <a:extLst>
              <a:ext uri="{FF2B5EF4-FFF2-40B4-BE49-F238E27FC236}">
                <a16:creationId xmlns:a16="http://schemas.microsoft.com/office/drawing/2014/main" id="{33DD08A8-B6A4-8FD8-597E-88BA7C77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48" y="4519488"/>
            <a:ext cx="1507385" cy="1722086"/>
          </a:xfrm>
          <a:prstGeom prst="rect">
            <a:avLst/>
          </a:prstGeom>
        </p:spPr>
      </p:pic>
      <p:pic>
        <p:nvPicPr>
          <p:cNvPr id="8" name="Billede 7" descr="Et billede, der indeholder kvæg, indendørs, hjord, kuglepen/fjerpen/bås&#10;&#10;Automatisk genereret beskrivelse">
            <a:extLst>
              <a:ext uri="{FF2B5EF4-FFF2-40B4-BE49-F238E27FC236}">
                <a16:creationId xmlns:a16="http://schemas.microsoft.com/office/drawing/2014/main" id="{782E4A20-9737-CF71-E397-6E80AEE8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225" y="1328693"/>
            <a:ext cx="1598846" cy="2133559"/>
          </a:xfrm>
          <a:prstGeom prst="rect">
            <a:avLst/>
          </a:prstGeom>
        </p:spPr>
      </p:pic>
      <p:pic>
        <p:nvPicPr>
          <p:cNvPr id="15" name="Billede 14" descr="Et billede, der indeholder pattedyr, kvæg, pels, græs&#10;&#10;Automatisk genereret beskrivelse">
            <a:extLst>
              <a:ext uri="{FF2B5EF4-FFF2-40B4-BE49-F238E27FC236}">
                <a16:creationId xmlns:a16="http://schemas.microsoft.com/office/drawing/2014/main" id="{407EABED-AE82-9E99-CE2A-4C5509022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895" y="2643717"/>
            <a:ext cx="1098638" cy="1464850"/>
          </a:xfrm>
          <a:prstGeom prst="rect">
            <a:avLst/>
          </a:prstGeom>
        </p:spPr>
      </p:pic>
      <p:pic>
        <p:nvPicPr>
          <p:cNvPr id="4" name="Pladsholder til indhold 3" descr="Et billede, der indeholder bygning, lade, pattedyr, ko&#10;&#10;Automatisk genereret beskrivelse">
            <a:extLst>
              <a:ext uri="{FF2B5EF4-FFF2-40B4-BE49-F238E27FC236}">
                <a16:creationId xmlns:a16="http://schemas.microsoft.com/office/drawing/2014/main" id="{8DCB2D3F-43C2-5246-33F1-E90825F72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10800000">
            <a:off x="4461717" y="2603946"/>
            <a:ext cx="2390552" cy="1792914"/>
          </a:xfrm>
          <a:prstGeom prst="rect">
            <a:avLst/>
          </a:prstGeom>
        </p:spPr>
      </p:pic>
      <p:pic>
        <p:nvPicPr>
          <p:cNvPr id="5" name="Billede 4" descr="Et billede, der indeholder bygning, kvæg, ko, lade&#10;&#10;Automatisk genereret beskrivelse">
            <a:extLst>
              <a:ext uri="{FF2B5EF4-FFF2-40B4-BE49-F238E27FC236}">
                <a16:creationId xmlns:a16="http://schemas.microsoft.com/office/drawing/2014/main" id="{A4CA12F8-2283-938B-941A-3D8260535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3760" y="4747470"/>
            <a:ext cx="1896905" cy="1422679"/>
          </a:xfrm>
          <a:prstGeom prst="rect">
            <a:avLst/>
          </a:prstGeom>
        </p:spPr>
      </p:pic>
      <p:pic>
        <p:nvPicPr>
          <p:cNvPr id="7" name="Billede 6" descr="Et billede, der indeholder græs, udendørs, sky, bjerg&#10;&#10;Automatisk genereret beskrivelse">
            <a:extLst>
              <a:ext uri="{FF2B5EF4-FFF2-40B4-BE49-F238E27FC236}">
                <a16:creationId xmlns:a16="http://schemas.microsoft.com/office/drawing/2014/main" id="{1C9D4726-49E4-14DC-1262-DA568A2B82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902" y="2509300"/>
            <a:ext cx="1507386" cy="2010188"/>
          </a:xfrm>
          <a:prstGeom prst="rect">
            <a:avLst/>
          </a:prstGeom>
        </p:spPr>
      </p:pic>
      <p:pic>
        <p:nvPicPr>
          <p:cNvPr id="9" name="Billede 8" descr="Et billede, der indeholder udendørs, sky, sne, vinter&#10;&#10;Automatisk genereret beskrivelse">
            <a:extLst>
              <a:ext uri="{FF2B5EF4-FFF2-40B4-BE49-F238E27FC236}">
                <a16:creationId xmlns:a16="http://schemas.microsoft.com/office/drawing/2014/main" id="{81322D81-DE44-CED0-2B63-E8C57411C8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4439" y="374841"/>
            <a:ext cx="2077582" cy="1558187"/>
          </a:xfrm>
          <a:prstGeom prst="rect">
            <a:avLst/>
          </a:prstGeom>
        </p:spPr>
      </p:pic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3E73AFF4-D81F-8671-EF76-1BDCDF26AF9B}"/>
              </a:ext>
            </a:extLst>
          </p:cNvPr>
          <p:cNvSpPr txBox="1">
            <a:spLocks/>
          </p:cNvSpPr>
          <p:nvPr/>
        </p:nvSpPr>
        <p:spPr>
          <a:xfrm>
            <a:off x="838199" y="1690687"/>
            <a:ext cx="5257801" cy="417671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dirty="0"/>
              <a:t>Dømi um ymiskt umhvørvi</a:t>
            </a:r>
          </a:p>
          <a:p>
            <a:pPr marL="1143000" lvl="1" indent="-457200"/>
            <a:r>
              <a:rPr lang="fo-FO" dirty="0"/>
              <a:t>Seyðahús</a:t>
            </a:r>
          </a:p>
          <a:p>
            <a:pPr marL="1143000" lvl="1" indent="-457200"/>
            <a:r>
              <a:rPr lang="fo-FO" dirty="0"/>
              <a:t>Traðir</a:t>
            </a:r>
          </a:p>
          <a:p>
            <a:pPr marL="1143000" lvl="1" indent="-457200"/>
            <a:r>
              <a:rPr lang="fo-FO" dirty="0"/>
              <a:t>Hagi</a:t>
            </a:r>
          </a:p>
          <a:p>
            <a:pPr marL="1143000" lvl="1" indent="-457200"/>
            <a:r>
              <a:rPr lang="fo-FO" dirty="0" err="1"/>
              <a:t>Feitlendi</a:t>
            </a:r>
            <a:endParaRPr lang="fo-FO" dirty="0"/>
          </a:p>
          <a:p>
            <a:pPr marL="1143000" lvl="1" indent="-457200"/>
            <a:r>
              <a:rPr lang="fo-FO" dirty="0" err="1"/>
              <a:t>Básafjós</a:t>
            </a:r>
            <a:endParaRPr lang="fo-FO" dirty="0"/>
          </a:p>
          <a:p>
            <a:pPr marL="1143000" lvl="1" indent="-457200"/>
            <a:r>
              <a:rPr lang="fo-FO" dirty="0" err="1"/>
              <a:t>Leysgongufjós</a:t>
            </a:r>
            <a:endParaRPr lang="fo-FO" dirty="0"/>
          </a:p>
          <a:p>
            <a:pPr marL="457200" indent="-457200"/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 err="1"/>
              <a:t>Eigarin</a:t>
            </a:r>
            <a:r>
              <a:rPr lang="da-DK" dirty="0"/>
              <a:t> </a:t>
            </a:r>
            <a:r>
              <a:rPr lang="da-DK" dirty="0" err="1"/>
              <a:t>hevur</a:t>
            </a:r>
            <a:r>
              <a:rPr lang="da-DK" dirty="0"/>
              <a:t> </a:t>
            </a:r>
            <a:r>
              <a:rPr lang="da-DK" dirty="0" err="1"/>
              <a:t>ábyrgd</a:t>
            </a:r>
            <a:r>
              <a:rPr lang="da-DK" dirty="0"/>
              <a:t> at </a:t>
            </a:r>
            <a:r>
              <a:rPr lang="da-DK" dirty="0" err="1"/>
              <a:t>tryggja</a:t>
            </a:r>
            <a:r>
              <a:rPr lang="da-DK" dirty="0"/>
              <a:t> at </a:t>
            </a:r>
            <a:r>
              <a:rPr lang="da-DK" dirty="0" err="1"/>
              <a:t>umstøðurnar</a:t>
            </a:r>
            <a:r>
              <a:rPr lang="da-DK" dirty="0"/>
              <a:t> </a:t>
            </a:r>
            <a:r>
              <a:rPr lang="da-DK" dirty="0" err="1"/>
              <a:t>eru</a:t>
            </a:r>
            <a:r>
              <a:rPr lang="da-DK" dirty="0"/>
              <a:t> </a:t>
            </a:r>
            <a:r>
              <a:rPr lang="da-DK" dirty="0" err="1"/>
              <a:t>nøktandi</a:t>
            </a:r>
            <a:endParaRPr lang="da-DK" dirty="0"/>
          </a:p>
          <a:p>
            <a:pPr marL="1143000" lvl="1" indent="-457200"/>
            <a:r>
              <a:rPr lang="da-DK" dirty="0" err="1"/>
              <a:t>Inni</a:t>
            </a:r>
            <a:r>
              <a:rPr lang="da-DK" dirty="0"/>
              <a:t> og </a:t>
            </a:r>
            <a:r>
              <a:rPr lang="da-DK" dirty="0" err="1"/>
              <a:t>úti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4071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A8DC1-102E-AF73-C362-67DF910E3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8206"/>
          </a:xfrm>
        </p:spPr>
        <p:txBody>
          <a:bodyPr/>
          <a:lstStyle/>
          <a:p>
            <a:pPr algn="ctr"/>
            <a:r>
              <a:rPr lang="fo-FO" dirty="0"/>
              <a:t>Eftirlit og røkt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F14C37-A47E-28C0-1DE5-92A4168B7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2" y="1505879"/>
            <a:ext cx="7391400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 err="1"/>
              <a:t>Eigarin</a:t>
            </a:r>
            <a:r>
              <a:rPr lang="da-DK" dirty="0"/>
              <a:t> skal </a:t>
            </a:r>
          </a:p>
          <a:p>
            <a:pPr marL="1143000" lvl="1" indent="-457200">
              <a:lnSpc>
                <a:spcPct val="150000"/>
              </a:lnSpc>
            </a:pPr>
            <a:r>
              <a:rPr lang="da-DK" dirty="0" err="1"/>
              <a:t>Tryggja</a:t>
            </a:r>
            <a:r>
              <a:rPr lang="da-DK" dirty="0"/>
              <a:t> </a:t>
            </a:r>
            <a:r>
              <a:rPr lang="da-DK" dirty="0" err="1"/>
              <a:t>gott</a:t>
            </a:r>
            <a:r>
              <a:rPr lang="da-DK" dirty="0"/>
              <a:t> </a:t>
            </a:r>
            <a:r>
              <a:rPr lang="da-DK" dirty="0" err="1"/>
              <a:t>fóður</a:t>
            </a:r>
            <a:r>
              <a:rPr lang="da-DK" dirty="0"/>
              <a:t>, </a:t>
            </a:r>
            <a:r>
              <a:rPr lang="da-DK" dirty="0" err="1"/>
              <a:t>beiti</a:t>
            </a:r>
            <a:r>
              <a:rPr lang="da-DK" dirty="0"/>
              <a:t> og </a:t>
            </a:r>
            <a:r>
              <a:rPr lang="da-DK" dirty="0" err="1"/>
              <a:t>vatn</a:t>
            </a:r>
            <a:endParaRPr lang="da-DK" dirty="0"/>
          </a:p>
          <a:p>
            <a:pPr marL="1143000" lvl="1" indent="-457200">
              <a:lnSpc>
                <a:spcPct val="150000"/>
              </a:lnSpc>
            </a:pPr>
            <a:r>
              <a:rPr lang="da-DK" dirty="0" err="1"/>
              <a:t>Verju</a:t>
            </a:r>
            <a:r>
              <a:rPr lang="da-DK" dirty="0"/>
              <a:t> </a:t>
            </a:r>
            <a:r>
              <a:rPr lang="da-DK" dirty="0" err="1"/>
              <a:t>móti</a:t>
            </a:r>
            <a:r>
              <a:rPr lang="da-DK" dirty="0"/>
              <a:t> </a:t>
            </a:r>
            <a:r>
              <a:rPr lang="da-DK" dirty="0" err="1"/>
              <a:t>skaða</a:t>
            </a:r>
            <a:r>
              <a:rPr lang="da-DK" dirty="0"/>
              <a:t>, </a:t>
            </a:r>
            <a:r>
              <a:rPr lang="da-DK" dirty="0" err="1"/>
              <a:t>sjúku</a:t>
            </a:r>
            <a:r>
              <a:rPr lang="da-DK" dirty="0"/>
              <a:t> og </a:t>
            </a:r>
            <a:r>
              <a:rPr lang="da-DK" dirty="0" err="1"/>
              <a:t>sníkum</a:t>
            </a:r>
            <a:r>
              <a:rPr lang="da-DK" dirty="0"/>
              <a:t> </a:t>
            </a:r>
          </a:p>
          <a:p>
            <a:pPr marL="1143000" lvl="1" indent="-457200">
              <a:lnSpc>
                <a:spcPct val="150000"/>
              </a:lnSpc>
            </a:pPr>
            <a:r>
              <a:rPr lang="da-DK" dirty="0" err="1"/>
              <a:t>Syrgja</a:t>
            </a:r>
            <a:r>
              <a:rPr lang="da-DK" dirty="0"/>
              <a:t> </a:t>
            </a:r>
            <a:r>
              <a:rPr lang="da-DK" dirty="0" err="1"/>
              <a:t>fyri</a:t>
            </a:r>
            <a:r>
              <a:rPr lang="da-DK" dirty="0"/>
              <a:t> </a:t>
            </a:r>
            <a:r>
              <a:rPr lang="da-DK" dirty="0" err="1"/>
              <a:t>hóskandi</a:t>
            </a:r>
            <a:r>
              <a:rPr lang="da-DK" dirty="0"/>
              <a:t> </a:t>
            </a:r>
            <a:r>
              <a:rPr lang="da-DK" dirty="0" err="1"/>
              <a:t>viðgerð</a:t>
            </a:r>
            <a:r>
              <a:rPr lang="da-DK" dirty="0"/>
              <a:t> til </a:t>
            </a:r>
            <a:r>
              <a:rPr lang="da-DK" dirty="0" err="1"/>
              <a:t>sjúk</a:t>
            </a:r>
            <a:r>
              <a:rPr lang="da-DK" dirty="0"/>
              <a:t> og </a:t>
            </a:r>
            <a:r>
              <a:rPr lang="da-DK" dirty="0" err="1"/>
              <a:t>skadd</a:t>
            </a:r>
            <a:r>
              <a:rPr lang="da-DK" dirty="0"/>
              <a:t> </a:t>
            </a:r>
            <a:r>
              <a:rPr lang="da-DK" dirty="0" err="1"/>
              <a:t>djór</a:t>
            </a:r>
            <a:endParaRPr lang="da-DK" dirty="0"/>
          </a:p>
          <a:p>
            <a:pPr marL="1143000" lvl="1" indent="-457200">
              <a:lnSpc>
                <a:spcPct val="150000"/>
              </a:lnSpc>
            </a:pPr>
            <a:r>
              <a:rPr lang="da-DK" dirty="0" err="1"/>
              <a:t>Syrgja</a:t>
            </a:r>
            <a:r>
              <a:rPr lang="da-DK" dirty="0"/>
              <a:t> </a:t>
            </a:r>
            <a:r>
              <a:rPr lang="da-DK" dirty="0" err="1"/>
              <a:t>fyri</a:t>
            </a:r>
            <a:r>
              <a:rPr lang="da-DK" dirty="0"/>
              <a:t> at </a:t>
            </a:r>
            <a:r>
              <a:rPr lang="da-DK" dirty="0" err="1"/>
              <a:t>djór</a:t>
            </a:r>
            <a:r>
              <a:rPr lang="da-DK" dirty="0"/>
              <a:t> </a:t>
            </a:r>
            <a:r>
              <a:rPr lang="da-DK" dirty="0" err="1"/>
              <a:t>eru</a:t>
            </a:r>
            <a:r>
              <a:rPr lang="da-DK" dirty="0"/>
              <a:t> </a:t>
            </a:r>
            <a:r>
              <a:rPr lang="da-DK" dirty="0" err="1"/>
              <a:t>somikið</a:t>
            </a:r>
            <a:r>
              <a:rPr lang="da-DK" dirty="0"/>
              <a:t> </a:t>
            </a:r>
            <a:r>
              <a:rPr lang="da-DK" dirty="0" err="1"/>
              <a:t>spøk</a:t>
            </a:r>
            <a:r>
              <a:rPr lang="da-DK" dirty="0"/>
              <a:t> at </a:t>
            </a:r>
            <a:r>
              <a:rPr lang="da-DK" dirty="0" err="1"/>
              <a:t>tey</a:t>
            </a:r>
            <a:r>
              <a:rPr lang="da-DK" dirty="0"/>
              <a:t> </a:t>
            </a:r>
            <a:r>
              <a:rPr lang="da-DK" dirty="0" err="1"/>
              <a:t>kunnu</a:t>
            </a:r>
            <a:r>
              <a:rPr lang="da-DK" dirty="0"/>
              <a:t> </a:t>
            </a:r>
            <a:r>
              <a:rPr lang="da-DK" dirty="0" err="1"/>
              <a:t>røkjast</a:t>
            </a: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o-FO" sz="2900" dirty="0"/>
          </a:p>
          <a:p>
            <a:endParaRPr lang="fo-FO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o-FO" dirty="0"/>
          </a:p>
          <a:p>
            <a:endParaRPr lang="da-DK" dirty="0"/>
          </a:p>
        </p:txBody>
      </p:sp>
      <p:pic>
        <p:nvPicPr>
          <p:cNvPr id="3076" name="Picture 4" descr="Continuous One Line Drawing Couple Farmer Stock Vector (Royalty Free)  1965791395 | Shutterstock">
            <a:extLst>
              <a:ext uri="{FF2B5EF4-FFF2-40B4-BE49-F238E27FC236}">
                <a16:creationId xmlns:a16="http://schemas.microsoft.com/office/drawing/2014/main" id="{10F66B42-B0DB-D268-4F07-0C882CB1C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3"/>
          <a:stretch/>
        </p:blipFill>
        <p:spPr bwMode="auto">
          <a:xfrm>
            <a:off x="7981839" y="1094468"/>
            <a:ext cx="3828455" cy="25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ntinuous one line drawing couple farmer are feeding the sheep • wall  stickers vegetable, vector, style | myloview.com">
            <a:extLst>
              <a:ext uri="{FF2B5EF4-FFF2-40B4-BE49-F238E27FC236}">
                <a16:creationId xmlns:a16="http://schemas.microsoft.com/office/drawing/2014/main" id="{BC55F56B-206C-3566-2675-AC3ACC5F9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b="8888"/>
          <a:stretch/>
        </p:blipFill>
        <p:spPr bwMode="auto">
          <a:xfrm>
            <a:off x="9302927" y="4689566"/>
            <a:ext cx="2771507" cy="15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0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F7807-C9F6-A238-C0A9-FB592A51B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8591"/>
          </a:xfrm>
        </p:spPr>
        <p:txBody>
          <a:bodyPr/>
          <a:lstStyle/>
          <a:p>
            <a:pPr algn="ctr"/>
            <a:r>
              <a:rPr lang="fo-FO" dirty="0"/>
              <a:t>Fóður og </a:t>
            </a:r>
            <a:r>
              <a:rPr lang="fo-FO" dirty="0" err="1"/>
              <a:t>holdmeting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C74C97-B595-8EFA-EC52-2727E3248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030501"/>
            <a:ext cx="10657114" cy="85876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o-FO" sz="2800" dirty="0"/>
              <a:t>Fóður,</a:t>
            </a:r>
            <a:r>
              <a:rPr lang="da-DK" sz="2800" dirty="0"/>
              <a:t> </a:t>
            </a:r>
            <a:r>
              <a:rPr lang="da-DK" sz="2800" dirty="0" err="1"/>
              <a:t>beiti</a:t>
            </a:r>
            <a:r>
              <a:rPr lang="da-DK" sz="2800" dirty="0"/>
              <a:t> og </a:t>
            </a:r>
            <a:r>
              <a:rPr lang="da-DK" sz="2800" dirty="0" err="1"/>
              <a:t>vatn</a:t>
            </a:r>
            <a:r>
              <a:rPr lang="da-DK" sz="2800" dirty="0"/>
              <a:t> skal </a:t>
            </a:r>
            <a:r>
              <a:rPr lang="da-DK" sz="2800" dirty="0" err="1"/>
              <a:t>hava</a:t>
            </a:r>
            <a:r>
              <a:rPr lang="da-DK" sz="2800" dirty="0"/>
              <a:t> </a:t>
            </a:r>
            <a:r>
              <a:rPr lang="da-DK" sz="2800" dirty="0" err="1"/>
              <a:t>høga</a:t>
            </a:r>
            <a:r>
              <a:rPr lang="da-DK" sz="2800" dirty="0"/>
              <a:t> </a:t>
            </a:r>
            <a:r>
              <a:rPr lang="da-DK" sz="2800" dirty="0" err="1"/>
              <a:t>góðsku</a:t>
            </a:r>
            <a:r>
              <a:rPr lang="da-DK" dirty="0"/>
              <a:t>, so </a:t>
            </a:r>
            <a:r>
              <a:rPr lang="da-DK" dirty="0" err="1"/>
              <a:t>tað</a:t>
            </a:r>
            <a:r>
              <a:rPr lang="da-DK" dirty="0"/>
              <a:t> </a:t>
            </a:r>
            <a:r>
              <a:rPr lang="da-DK" sz="2800" dirty="0" err="1"/>
              <a:t>nøktar</a:t>
            </a:r>
            <a:r>
              <a:rPr lang="da-DK" sz="2800" dirty="0"/>
              <a:t> </a:t>
            </a:r>
            <a:r>
              <a:rPr lang="da-DK" sz="2800" dirty="0" err="1"/>
              <a:t>tørvin</a:t>
            </a:r>
            <a:r>
              <a:rPr lang="da-DK" sz="2800" dirty="0"/>
              <a:t> </a:t>
            </a:r>
            <a:r>
              <a:rPr lang="da-DK" sz="2800" dirty="0" err="1"/>
              <a:t>hjá</a:t>
            </a:r>
            <a:r>
              <a:rPr lang="da-DK" sz="2800" dirty="0"/>
              <a:t> </a:t>
            </a:r>
            <a:r>
              <a:rPr lang="da-DK" sz="2800" dirty="0" err="1"/>
              <a:t>djórinum</a:t>
            </a:r>
            <a:r>
              <a:rPr lang="da-DK" sz="2800" dirty="0"/>
              <a:t> </a:t>
            </a:r>
            <a:r>
              <a:rPr lang="da-DK" sz="2800" dirty="0" err="1"/>
              <a:t>fyri</a:t>
            </a:r>
            <a:r>
              <a:rPr lang="da-DK" sz="2800" dirty="0"/>
              <a:t> </a:t>
            </a:r>
            <a:r>
              <a:rPr lang="da-DK" sz="2800" dirty="0" err="1"/>
              <a:t>føði</a:t>
            </a:r>
            <a:r>
              <a:rPr lang="da-DK" sz="2800" dirty="0"/>
              <a:t> og </a:t>
            </a:r>
            <a:r>
              <a:rPr lang="da-DK" sz="2800" dirty="0" err="1"/>
              <a:t>vætu</a:t>
            </a:r>
            <a:r>
              <a:rPr lang="da-DK" sz="2800" dirty="0"/>
              <a:t> og </a:t>
            </a:r>
            <a:r>
              <a:rPr lang="da-DK" sz="2800" dirty="0" err="1"/>
              <a:t>fremur</a:t>
            </a:r>
            <a:r>
              <a:rPr lang="da-DK" sz="2800" dirty="0"/>
              <a:t> </a:t>
            </a:r>
            <a:r>
              <a:rPr lang="da-DK" sz="2800" dirty="0" err="1"/>
              <a:t>góða</a:t>
            </a:r>
            <a:r>
              <a:rPr lang="da-DK" sz="2800" dirty="0"/>
              <a:t> </a:t>
            </a:r>
            <a:r>
              <a:rPr lang="da-DK" sz="2800" dirty="0" err="1"/>
              <a:t>heilsu</a:t>
            </a:r>
            <a:r>
              <a:rPr lang="da-DK" sz="2800" dirty="0"/>
              <a:t> og </a:t>
            </a:r>
            <a:r>
              <a:rPr lang="da-DK" sz="2800" dirty="0" err="1"/>
              <a:t>vælferð</a:t>
            </a: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o-FO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A4B6C48-5C6F-0BC7-0668-6DBF5B1AB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3" y="2240471"/>
            <a:ext cx="2223853" cy="351254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003FAD8-415B-5BB0-9726-9111EB09A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464" y="2203182"/>
            <a:ext cx="2348971" cy="362431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C1B9B92-47DE-458F-AED2-8C78E32507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1" t="9533" r="39565"/>
          <a:stretch/>
        </p:blipFill>
        <p:spPr>
          <a:xfrm>
            <a:off x="6241935" y="2128580"/>
            <a:ext cx="1373710" cy="369891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2D8C97E-0087-F649-B854-D809AB992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783" y="2171264"/>
            <a:ext cx="3586744" cy="361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29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HFS">
      <a:dk1>
        <a:srgbClr val="000000"/>
      </a:dk1>
      <a:lt1>
        <a:srgbClr val="FFFFFF"/>
      </a:lt1>
      <a:dk2>
        <a:srgbClr val="005596"/>
      </a:dk2>
      <a:lt2>
        <a:srgbClr val="E7E6E6"/>
      </a:lt2>
      <a:accent1>
        <a:srgbClr val="005596"/>
      </a:accent1>
      <a:accent2>
        <a:srgbClr val="ED2A40"/>
      </a:accent2>
      <a:accent3>
        <a:srgbClr val="A5A5A5"/>
      </a:accent3>
      <a:accent4>
        <a:srgbClr val="FFC000"/>
      </a:accent4>
      <a:accent5>
        <a:srgbClr val="377DFB"/>
      </a:accent5>
      <a:accent6>
        <a:srgbClr val="70AD47"/>
      </a:accent6>
      <a:hlink>
        <a:srgbClr val="0563C1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-00836-32 PowerPoint_framløga hjá VET um djóravælferð 1237690_636948_0" id="{C91F377F-0734-49AF-979B-D33229C2E722}" vid="{42CB613C-1311-4584-A45F-C3F35F441D6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21-00836-32_PowerPoint_framløga hjá VET um djóravælferð</Template>
  <TotalTime>6</TotalTime>
  <Words>347</Words>
  <Application>Microsoft Office PowerPoint</Application>
  <PresentationFormat>Widescreen</PresentationFormat>
  <Paragraphs>85</Paragraphs>
  <Slides>12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Office-tema</vt:lpstr>
      <vt:lpstr>Djóravælferð</vt:lpstr>
      <vt:lpstr>Hvat er djóravælferð?</vt:lpstr>
      <vt:lpstr>Djóravælferðarlógin</vt:lpstr>
      <vt:lpstr>Djóravælferðarlógin er galdandi fyri øll djór</vt:lpstr>
      <vt:lpstr>Hvat er góð djóravælferð?</vt:lpstr>
      <vt:lpstr>Góð vælferð og ring vælferð</vt:lpstr>
      <vt:lpstr>Umhvørvi vit halda seyð og neyt í</vt:lpstr>
      <vt:lpstr>Eftirlit og røkt</vt:lpstr>
      <vt:lpstr>Fóður og holdmeting</vt:lpstr>
      <vt:lpstr>Skaði, sjúka og sníkar</vt:lpstr>
      <vt:lpstr>Leikluturin hjá Heilsufrøðiligu starvsstovuni í samband við djóravælferð</vt:lpstr>
      <vt:lpstr>Takk fyri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Djóravælferð</dc:title>
  <dc:creator>Gunnvá Niclasen</dc:creator>
  <cp:lastModifiedBy>Símun Gullaksen</cp:lastModifiedBy>
  <cp:revision>3</cp:revision>
  <dcterms:created xsi:type="dcterms:W3CDTF">2024-02-17T10:03:29Z</dcterms:created>
  <dcterms:modified xsi:type="dcterms:W3CDTF">2024-02-19T13:52:15Z</dcterms:modified>
</cp:coreProperties>
</file>