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Lato" panose="020F0502020204030203" pitchFamily="34" charset="0"/>
      <p:regular r:id="rId15"/>
      <p:bold r:id="rId16"/>
      <p:italic r:id="rId17"/>
      <p:boldItalic r:id="rId18"/>
    </p:embeddedFont>
    <p:embeddedFont>
      <p:font typeface="Verdana" panose="020B0604030504040204"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3" d="100"/>
          <a:sy n="203" d="100"/>
        </p:scale>
        <p:origin x="3132" y="18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a:latin typeface="Verdana"/>
              <a:ea typeface="Verdana"/>
              <a:cs typeface="Verdana"/>
              <a:sym typeface="Verdan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63815ba3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063815ba3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endParaRPr sz="1200">
              <a:solidFill>
                <a:schemeClr val="dk1"/>
              </a:solidFill>
              <a:latin typeface="Verdana"/>
              <a:ea typeface="Verdana"/>
              <a:cs typeface="Verdana"/>
              <a:sym typeface="Verdan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063815ba3c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063815ba3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endParaRPr sz="1200">
              <a:solidFill>
                <a:schemeClr val="dk1"/>
              </a:solidFill>
              <a:latin typeface="Verdana"/>
              <a:ea typeface="Verdana"/>
              <a:cs typeface="Verdana"/>
              <a:sym typeface="Verdan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08174e26fb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08174e26fb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063815ba3c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063815ba3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65000"/>
              </a:lnSpc>
              <a:spcBef>
                <a:spcPts val="1900"/>
              </a:spcBef>
              <a:spcAft>
                <a:spcPts val="3000"/>
              </a:spcAft>
              <a:buClr>
                <a:schemeClr val="dk1"/>
              </a:buClr>
              <a:buSzPts val="1100"/>
              <a:buFont typeface="Arial"/>
              <a:buNone/>
            </a:pPr>
            <a:endParaRPr sz="1200">
              <a:solidFill>
                <a:srgbClr val="373737"/>
              </a:solidFill>
              <a:latin typeface="Verdana"/>
              <a:ea typeface="Verdana"/>
              <a:cs typeface="Verdana"/>
              <a:sym typeface="Verdan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063815ba3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063815ba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endParaRPr sz="1200">
              <a:solidFill>
                <a:schemeClr val="dk1"/>
              </a:solidFill>
              <a:latin typeface="Verdana"/>
              <a:ea typeface="Verdana"/>
              <a:cs typeface="Verdana"/>
              <a:sym typeface="Verdan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08174e26fb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08174e26f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endParaRPr sz="1300">
              <a:solidFill>
                <a:schemeClr val="dk1"/>
              </a:solidFill>
              <a:latin typeface="Verdana"/>
              <a:ea typeface="Verdana"/>
              <a:cs typeface="Verdana"/>
              <a:sym typeface="Verdan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065674bb0b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065674bb0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solidFill>
                <a:schemeClr val="dk1"/>
              </a:solidFill>
              <a:latin typeface="Verdana"/>
              <a:ea typeface="Verdana"/>
              <a:cs typeface="Verdana"/>
              <a:sym typeface="Verdan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063815ba3c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063815ba3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1200"/>
              </a:spcAft>
              <a:buNone/>
            </a:pPr>
            <a:endParaRPr sz="1200">
              <a:solidFill>
                <a:schemeClr val="dk1"/>
              </a:solidFill>
              <a:highlight>
                <a:schemeClr val="lt1"/>
              </a:highlight>
              <a:latin typeface="Verdana"/>
              <a:ea typeface="Verdana"/>
              <a:cs typeface="Verdana"/>
              <a:sym typeface="Verdan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08174e26fb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08174e26f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sz="1200">
              <a:solidFill>
                <a:schemeClr val="dk1"/>
              </a:solidFill>
              <a:latin typeface="Verdana"/>
              <a:ea typeface="Verdana"/>
              <a:cs typeface="Verdana"/>
              <a:sym typeface="Verdan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893aa808ad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893aa808a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65000"/>
              </a:lnSpc>
              <a:spcBef>
                <a:spcPts val="1900"/>
              </a:spcBef>
              <a:spcAft>
                <a:spcPts val="3000"/>
              </a:spcAft>
              <a:buNone/>
            </a:pPr>
            <a:endParaRPr sz="1200">
              <a:solidFill>
                <a:schemeClr val="dk1"/>
              </a:solidFill>
              <a:latin typeface="Verdana"/>
              <a:ea typeface="Verdana"/>
              <a:cs typeface="Verdana"/>
              <a:sym typeface="Verdan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075ea100fa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075ea100f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latin typeface="Verdana"/>
              <a:ea typeface="Verdana"/>
              <a:cs typeface="Verdana"/>
              <a:sym typeface="Verdan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mailto:heidih@visitfaroeislands.com" TargetMode="External"/><Relationship Id="rId5" Type="http://schemas.openxmlformats.org/officeDocument/2006/relationships/image" Target="../media/image3.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r="1893"/>
          <a:stretch/>
        </p:blipFill>
        <p:spPr>
          <a:xfrm>
            <a:off x="152400" y="110700"/>
            <a:ext cx="3218626" cy="4880399"/>
          </a:xfrm>
          <a:prstGeom prst="rect">
            <a:avLst/>
          </a:prstGeom>
          <a:noFill/>
          <a:ln>
            <a:noFill/>
          </a:ln>
        </p:spPr>
      </p:pic>
      <p:sp>
        <p:nvSpPr>
          <p:cNvPr id="55" name="Google Shape;55;p13"/>
          <p:cNvSpPr txBox="1"/>
          <p:nvPr/>
        </p:nvSpPr>
        <p:spPr>
          <a:xfrm>
            <a:off x="1480925" y="3886050"/>
            <a:ext cx="6876300" cy="723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00B0FF"/>
                </a:solidFill>
              </a:rPr>
              <a:t>Landbúnaðarferðavinna í Føroyum </a:t>
            </a:r>
            <a:r>
              <a:rPr lang="en" sz="1500">
                <a:solidFill>
                  <a:srgbClr val="00B0FF"/>
                </a:solidFill>
              </a:rPr>
              <a:t>- </a:t>
            </a:r>
            <a:endParaRPr sz="1500">
              <a:solidFill>
                <a:srgbClr val="00B0FF"/>
              </a:solidFill>
            </a:endParaRPr>
          </a:p>
          <a:p>
            <a:pPr marL="0" lvl="0" indent="0" algn="l" rtl="0">
              <a:spcBef>
                <a:spcPts val="0"/>
              </a:spcBef>
              <a:spcAft>
                <a:spcPts val="0"/>
              </a:spcAft>
              <a:buNone/>
            </a:pPr>
            <a:r>
              <a:rPr lang="en" sz="1500">
                <a:solidFill>
                  <a:srgbClr val="00B0FF"/>
                </a:solidFill>
              </a:rPr>
              <a:t>Verkætlan sett í verk av Visit Faroe Islands og Búnaðargrunninum</a:t>
            </a:r>
            <a:endParaRPr sz="1500">
              <a:solidFill>
                <a:srgbClr val="00B0FF"/>
              </a:solidFill>
            </a:endParaRPr>
          </a:p>
        </p:txBody>
      </p:sp>
      <p:pic>
        <p:nvPicPr>
          <p:cNvPr id="56" name="Google Shape;56;p13"/>
          <p:cNvPicPr preferRelativeResize="0"/>
          <p:nvPr/>
        </p:nvPicPr>
        <p:blipFill rotWithShape="1">
          <a:blip r:embed="rId4">
            <a:alphaModFix/>
          </a:blip>
          <a:srcRect l="49246"/>
          <a:stretch/>
        </p:blipFill>
        <p:spPr>
          <a:xfrm>
            <a:off x="7675875" y="4566275"/>
            <a:ext cx="1468125" cy="577225"/>
          </a:xfrm>
          <a:prstGeom prst="rect">
            <a:avLst/>
          </a:prstGeom>
          <a:noFill/>
          <a:ln>
            <a:noFill/>
          </a:ln>
        </p:spPr>
      </p:pic>
      <p:pic>
        <p:nvPicPr>
          <p:cNvPr id="57" name="Google Shape;57;p13"/>
          <p:cNvPicPr preferRelativeResize="0"/>
          <p:nvPr/>
        </p:nvPicPr>
        <p:blipFill>
          <a:blip r:embed="rId5">
            <a:alphaModFix/>
          </a:blip>
          <a:stretch>
            <a:fillRect/>
          </a:stretch>
        </p:blipFill>
        <p:spPr>
          <a:xfrm>
            <a:off x="5931626" y="4609350"/>
            <a:ext cx="1666046" cy="534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3639675" y="149550"/>
            <a:ext cx="4906500" cy="950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t>Ferðavinnan er ikki fyri øll, men… </a:t>
            </a:r>
            <a:endParaRPr sz="2000"/>
          </a:p>
        </p:txBody>
      </p:sp>
      <p:pic>
        <p:nvPicPr>
          <p:cNvPr id="129" name="Google Shape;129;p22"/>
          <p:cNvPicPr preferRelativeResize="0"/>
          <p:nvPr/>
        </p:nvPicPr>
        <p:blipFill>
          <a:blip r:embed="rId3">
            <a:alphaModFix/>
          </a:blip>
          <a:stretch>
            <a:fillRect/>
          </a:stretch>
        </p:blipFill>
        <p:spPr>
          <a:xfrm>
            <a:off x="54727" y="0"/>
            <a:ext cx="3420797" cy="5143500"/>
          </a:xfrm>
          <a:prstGeom prst="rect">
            <a:avLst/>
          </a:prstGeom>
          <a:noFill/>
          <a:ln>
            <a:noFill/>
          </a:ln>
        </p:spPr>
      </p:pic>
      <p:sp>
        <p:nvSpPr>
          <p:cNvPr id="130" name="Google Shape;130;p22"/>
          <p:cNvSpPr txBox="1">
            <a:spLocks noGrp="1"/>
          </p:cNvSpPr>
          <p:nvPr>
            <p:ph type="body" idx="1"/>
          </p:nvPr>
        </p:nvSpPr>
        <p:spPr>
          <a:xfrm>
            <a:off x="1678850" y="4016575"/>
            <a:ext cx="6867300" cy="913800"/>
          </a:xfrm>
          <a:prstGeom prst="rect">
            <a:avLst/>
          </a:prstGeom>
          <a:solidFill>
            <a:schemeClr val="lt1"/>
          </a:solidFill>
        </p:spPr>
        <p:txBody>
          <a:bodyPr spcFirstLastPara="1" wrap="square" lIns="91425" tIns="91425" rIns="91425" bIns="91425" anchor="t" anchorCtr="0">
            <a:normAutofit/>
          </a:bodyPr>
          <a:lstStyle/>
          <a:p>
            <a:pPr marL="0" lvl="0" indent="0" algn="just" rtl="0">
              <a:spcBef>
                <a:spcPts val="0"/>
              </a:spcBef>
              <a:spcAft>
                <a:spcPts val="0"/>
              </a:spcAft>
              <a:buNone/>
            </a:pPr>
            <a:r>
              <a:rPr lang="en" sz="1500">
                <a:solidFill>
                  <a:schemeClr val="dk1"/>
                </a:solidFill>
                <a:latin typeface="Lato"/>
                <a:ea typeface="Lato"/>
                <a:cs typeface="Lato"/>
                <a:sym typeface="Lato"/>
              </a:rPr>
              <a:t>Hvussu skapa vit betri karmar fyri teimum, ið ynskja at liva av landbúnaði og gagnnýta føroysku náttúruna innan framleiðslu, tænastu og onnur tilboð? </a:t>
            </a:r>
            <a:endParaRPr sz="15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3854775" y="249625"/>
            <a:ext cx="3873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t>Verkætlanar tilgongdin</a:t>
            </a:r>
            <a:endParaRPr sz="2000"/>
          </a:p>
        </p:txBody>
      </p:sp>
      <p:sp>
        <p:nvSpPr>
          <p:cNvPr id="136" name="Google Shape;136;p23"/>
          <p:cNvSpPr txBox="1">
            <a:spLocks noGrp="1"/>
          </p:cNvSpPr>
          <p:nvPr>
            <p:ph type="body" idx="1"/>
          </p:nvPr>
        </p:nvSpPr>
        <p:spPr>
          <a:xfrm>
            <a:off x="3854775" y="885625"/>
            <a:ext cx="4977600" cy="3683400"/>
          </a:xfrm>
          <a:prstGeom prst="rect">
            <a:avLst/>
          </a:prstGeom>
        </p:spPr>
        <p:txBody>
          <a:bodyPr spcFirstLastPara="1" wrap="square" lIns="91425" tIns="91425" rIns="91425" bIns="91425" anchor="t" anchorCtr="0">
            <a:normAutofit fontScale="85000"/>
          </a:bodyPr>
          <a:lstStyle/>
          <a:p>
            <a:pPr marL="0" lvl="0" indent="0" algn="l" rtl="0">
              <a:spcBef>
                <a:spcPts val="0"/>
              </a:spcBef>
              <a:spcAft>
                <a:spcPts val="0"/>
              </a:spcAft>
              <a:buNone/>
            </a:pPr>
            <a:r>
              <a:rPr lang="en">
                <a:solidFill>
                  <a:schemeClr val="dk1"/>
                </a:solidFill>
              </a:rPr>
              <a:t>Hvat eru núverandi royndir? Møguleikar og Avbjóðingar </a:t>
            </a:r>
            <a:endParaRPr>
              <a:solidFill>
                <a:schemeClr val="dk1"/>
              </a:solidFill>
            </a:endParaRPr>
          </a:p>
          <a:p>
            <a:pPr marL="0" lvl="0" indent="0" algn="l" rtl="0">
              <a:spcBef>
                <a:spcPts val="1200"/>
              </a:spcBef>
              <a:spcAft>
                <a:spcPts val="0"/>
              </a:spcAft>
              <a:buNone/>
            </a:pPr>
            <a:endParaRPr/>
          </a:p>
          <a:p>
            <a:pPr marL="457200" lvl="0" indent="-314960" algn="l" rtl="0">
              <a:lnSpc>
                <a:spcPct val="150000"/>
              </a:lnSpc>
              <a:spcBef>
                <a:spcPts val="1200"/>
              </a:spcBef>
              <a:spcAft>
                <a:spcPts val="0"/>
              </a:spcAft>
              <a:buClr>
                <a:schemeClr val="dk1"/>
              </a:buClr>
              <a:buSzPct val="100000"/>
              <a:buChar char="●"/>
            </a:pPr>
            <a:r>
              <a:rPr lang="en" sz="1600">
                <a:solidFill>
                  <a:schemeClr val="dk1"/>
                </a:solidFill>
              </a:rPr>
              <a:t>Hvussu menna vit karmarnar um eina væl skipaða landbúnaðarferðavinnu í Føroyum?</a:t>
            </a:r>
            <a:endParaRPr sz="1600">
              <a:solidFill>
                <a:schemeClr val="dk1"/>
              </a:solidFill>
            </a:endParaRPr>
          </a:p>
          <a:p>
            <a:pPr marL="457200" lvl="0" indent="0" algn="l" rtl="0">
              <a:lnSpc>
                <a:spcPct val="150000"/>
              </a:lnSpc>
              <a:spcBef>
                <a:spcPts val="0"/>
              </a:spcBef>
              <a:spcAft>
                <a:spcPts val="0"/>
              </a:spcAft>
              <a:buNone/>
            </a:pPr>
            <a:endParaRPr sz="1600">
              <a:solidFill>
                <a:schemeClr val="dk1"/>
              </a:solidFill>
            </a:endParaRPr>
          </a:p>
          <a:p>
            <a:pPr marL="457200" lvl="0" indent="-314960" algn="l" rtl="0">
              <a:lnSpc>
                <a:spcPct val="150000"/>
              </a:lnSpc>
              <a:spcBef>
                <a:spcPts val="0"/>
              </a:spcBef>
              <a:spcAft>
                <a:spcPts val="0"/>
              </a:spcAft>
              <a:buClr>
                <a:schemeClr val="dk1"/>
              </a:buClr>
              <a:buSzPct val="100000"/>
              <a:buChar char="●"/>
            </a:pPr>
            <a:r>
              <a:rPr lang="en" sz="1600">
                <a:solidFill>
                  <a:schemeClr val="dk1"/>
                </a:solidFill>
              </a:rPr>
              <a:t>Hvussu virka vit fyri einum størri úrvali av vørum og tænastum innan landbúnaðarferðavinnu? </a:t>
            </a:r>
            <a:endParaRPr sz="1600">
              <a:solidFill>
                <a:schemeClr val="dk1"/>
              </a:solidFill>
            </a:endParaRPr>
          </a:p>
          <a:p>
            <a:pPr marL="457200" lvl="0" indent="0" algn="l" rtl="0">
              <a:lnSpc>
                <a:spcPct val="150000"/>
              </a:lnSpc>
              <a:spcBef>
                <a:spcPts val="0"/>
              </a:spcBef>
              <a:spcAft>
                <a:spcPts val="0"/>
              </a:spcAft>
              <a:buNone/>
            </a:pPr>
            <a:endParaRPr sz="1600">
              <a:solidFill>
                <a:schemeClr val="dk1"/>
              </a:solidFill>
            </a:endParaRPr>
          </a:p>
          <a:p>
            <a:pPr marL="457200" lvl="0" indent="-314960" algn="l" rtl="0">
              <a:lnSpc>
                <a:spcPct val="150000"/>
              </a:lnSpc>
              <a:spcBef>
                <a:spcPts val="0"/>
              </a:spcBef>
              <a:spcAft>
                <a:spcPts val="0"/>
              </a:spcAft>
              <a:buClr>
                <a:schemeClr val="dk1"/>
              </a:buClr>
              <a:buSzPct val="100000"/>
              <a:buChar char="●"/>
            </a:pPr>
            <a:r>
              <a:rPr lang="en" sz="1600">
                <a:solidFill>
                  <a:schemeClr val="dk1"/>
                </a:solidFill>
              </a:rPr>
              <a:t>Kunnu vit skapa nýggj netverk millum matvøruframleiðarar og brúkaran (vinnuligt og privat)?</a:t>
            </a:r>
            <a:endParaRPr sz="1600">
              <a:solidFill>
                <a:schemeClr val="dk1"/>
              </a:solidFill>
            </a:endParaRPr>
          </a:p>
        </p:txBody>
      </p:sp>
      <p:pic>
        <p:nvPicPr>
          <p:cNvPr id="137" name="Google Shape;137;p23"/>
          <p:cNvPicPr preferRelativeResize="0"/>
          <p:nvPr/>
        </p:nvPicPr>
        <p:blipFill rotWithShape="1">
          <a:blip r:embed="rId3">
            <a:alphaModFix/>
          </a:blip>
          <a:srcRect r="7715"/>
          <a:stretch/>
        </p:blipFill>
        <p:spPr>
          <a:xfrm>
            <a:off x="149325" y="249625"/>
            <a:ext cx="3374100" cy="46442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4"/>
          <p:cNvPicPr preferRelativeResize="0"/>
          <p:nvPr/>
        </p:nvPicPr>
        <p:blipFill rotWithShape="1">
          <a:blip r:embed="rId3">
            <a:alphaModFix/>
          </a:blip>
          <a:srcRect l="386" t="1161" r="525" b="15871"/>
          <a:stretch/>
        </p:blipFill>
        <p:spPr>
          <a:xfrm>
            <a:off x="0" y="0"/>
            <a:ext cx="9143998" cy="5143501"/>
          </a:xfrm>
          <a:prstGeom prst="rect">
            <a:avLst/>
          </a:prstGeom>
          <a:noFill/>
          <a:ln>
            <a:noFill/>
          </a:ln>
        </p:spPr>
      </p:pic>
      <p:pic>
        <p:nvPicPr>
          <p:cNvPr id="143" name="Google Shape;143;p24"/>
          <p:cNvPicPr preferRelativeResize="0"/>
          <p:nvPr/>
        </p:nvPicPr>
        <p:blipFill>
          <a:blip r:embed="rId4">
            <a:alphaModFix/>
          </a:blip>
          <a:stretch>
            <a:fillRect/>
          </a:stretch>
        </p:blipFill>
        <p:spPr>
          <a:xfrm>
            <a:off x="6471625" y="4301950"/>
            <a:ext cx="2578300" cy="789275"/>
          </a:xfrm>
          <a:prstGeom prst="rect">
            <a:avLst/>
          </a:prstGeom>
          <a:noFill/>
          <a:ln>
            <a:noFill/>
          </a:ln>
        </p:spPr>
      </p:pic>
      <p:pic>
        <p:nvPicPr>
          <p:cNvPr id="144" name="Google Shape;144;p24"/>
          <p:cNvPicPr preferRelativeResize="0"/>
          <p:nvPr/>
        </p:nvPicPr>
        <p:blipFill>
          <a:blip r:embed="rId5">
            <a:alphaModFix/>
          </a:blip>
          <a:stretch>
            <a:fillRect/>
          </a:stretch>
        </p:blipFill>
        <p:spPr>
          <a:xfrm>
            <a:off x="4208489" y="4301950"/>
            <a:ext cx="2461786" cy="789275"/>
          </a:xfrm>
          <a:prstGeom prst="rect">
            <a:avLst/>
          </a:prstGeom>
          <a:noFill/>
          <a:ln>
            <a:noFill/>
          </a:ln>
        </p:spPr>
      </p:pic>
      <p:sp>
        <p:nvSpPr>
          <p:cNvPr id="145" name="Google Shape;145;p24"/>
          <p:cNvSpPr txBox="1"/>
          <p:nvPr/>
        </p:nvSpPr>
        <p:spPr>
          <a:xfrm>
            <a:off x="3752225" y="247675"/>
            <a:ext cx="5297700" cy="211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a:solidFill>
                  <a:schemeClr val="dk2"/>
                </a:solidFill>
              </a:rPr>
              <a:t>Tit eru vælkomin at seta tykkum í samband við meg á </a:t>
            </a:r>
            <a:r>
              <a:rPr lang="en" sz="1700" u="sng">
                <a:solidFill>
                  <a:schemeClr val="accent5"/>
                </a:solidFill>
                <a:hlinkClick r:id="rId6">
                  <a:extLst>
                    <a:ext uri="{A12FA001-AC4F-418D-AE19-62706E023703}">
                      <ahyp:hlinkClr xmlns:ahyp="http://schemas.microsoft.com/office/drawing/2018/hyperlinkcolor" val="tx"/>
                    </a:ext>
                  </a:extLst>
                </a:hlinkClick>
              </a:rPr>
              <a:t>heidih@visitfaroeislands.com</a:t>
            </a:r>
            <a:endParaRPr sz="1700">
              <a:solidFill>
                <a:schemeClr val="dk2"/>
              </a:solidFill>
            </a:endParaRPr>
          </a:p>
          <a:p>
            <a:pPr marL="0" lvl="0" indent="0" algn="l" rtl="0">
              <a:lnSpc>
                <a:spcPct val="115000"/>
              </a:lnSpc>
              <a:spcBef>
                <a:spcPts val="1200"/>
              </a:spcBef>
              <a:spcAft>
                <a:spcPts val="0"/>
              </a:spcAft>
              <a:buNone/>
            </a:pPr>
            <a:endParaRPr sz="1700">
              <a:solidFill>
                <a:schemeClr val="dk2"/>
              </a:solidFill>
            </a:endParaRPr>
          </a:p>
          <a:p>
            <a:pPr marL="0" lvl="0" indent="0" algn="l" rtl="0">
              <a:lnSpc>
                <a:spcPct val="115000"/>
              </a:lnSpc>
              <a:spcBef>
                <a:spcPts val="1200"/>
              </a:spcBef>
              <a:spcAft>
                <a:spcPts val="0"/>
              </a:spcAft>
              <a:buNone/>
            </a:pPr>
            <a:r>
              <a:rPr lang="en" sz="1700">
                <a:solidFill>
                  <a:schemeClr val="dk2"/>
                </a:solidFill>
              </a:rPr>
              <a:t>Við vón um tykkara áhuga og luttøku</a:t>
            </a:r>
            <a:endParaRPr sz="1700">
              <a:solidFill>
                <a:schemeClr val="dk2"/>
              </a:solidFill>
            </a:endParaRPr>
          </a:p>
          <a:p>
            <a:pPr marL="3200400" lvl="0" indent="457200" algn="l" rtl="0">
              <a:lnSpc>
                <a:spcPct val="115000"/>
              </a:lnSpc>
              <a:spcBef>
                <a:spcPts val="1200"/>
              </a:spcBef>
              <a:spcAft>
                <a:spcPts val="1200"/>
              </a:spcAft>
              <a:buNone/>
            </a:pPr>
            <a:r>
              <a:rPr lang="en" sz="1700">
                <a:solidFill>
                  <a:schemeClr val="dk2"/>
                </a:solidFill>
              </a:rPr>
              <a:t>Takk fyri! </a:t>
            </a:r>
            <a:endParaRPr sz="17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84900" y="107400"/>
            <a:ext cx="2667825" cy="4928701"/>
          </a:xfrm>
          <a:prstGeom prst="rect">
            <a:avLst/>
          </a:prstGeom>
          <a:noFill/>
          <a:ln>
            <a:noFill/>
          </a:ln>
        </p:spPr>
      </p:pic>
      <p:sp>
        <p:nvSpPr>
          <p:cNvPr id="63" name="Google Shape;63;p14"/>
          <p:cNvSpPr txBox="1">
            <a:spLocks noGrp="1"/>
          </p:cNvSpPr>
          <p:nvPr>
            <p:ph type="title"/>
          </p:nvPr>
        </p:nvSpPr>
        <p:spPr>
          <a:xfrm>
            <a:off x="1754700" y="4054000"/>
            <a:ext cx="7389300" cy="733200"/>
          </a:xfrm>
          <a:prstGeom prst="rect">
            <a:avLst/>
          </a:prstGeom>
          <a:solidFill>
            <a:schemeClr val="l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000"/>
              <a:t>Hvussu kann landbúnaðurin fáa ágóðan av ferðavinnuni?</a:t>
            </a:r>
            <a:endParaRPr sz="2000"/>
          </a:p>
          <a:p>
            <a:pPr marL="457200" lvl="0" indent="-342900" algn="l" rtl="0">
              <a:spcBef>
                <a:spcPts val="0"/>
              </a:spcBef>
              <a:spcAft>
                <a:spcPts val="0"/>
              </a:spcAft>
              <a:buSzPct val="100000"/>
              <a:buChar char="-"/>
            </a:pPr>
            <a:r>
              <a:rPr lang="en" sz="2000"/>
              <a:t>Landbúnaðarferðavinna ein møguleiki fyri landbúnaðin í Føroyum</a:t>
            </a:r>
            <a:endParaRPr sz="2000"/>
          </a:p>
          <a:p>
            <a:pPr marL="0" lvl="0" indent="0" algn="l" rtl="0">
              <a:spcBef>
                <a:spcPts val="0"/>
              </a:spcBef>
              <a:spcAft>
                <a:spcPts val="0"/>
              </a:spcAft>
              <a:buNone/>
            </a:pPr>
            <a:endParaRPr sz="2000"/>
          </a:p>
        </p:txBody>
      </p:sp>
      <p:pic>
        <p:nvPicPr>
          <p:cNvPr id="64" name="Google Shape;64;p14"/>
          <p:cNvPicPr preferRelativeResize="0"/>
          <p:nvPr/>
        </p:nvPicPr>
        <p:blipFill rotWithShape="1">
          <a:blip r:embed="rId4">
            <a:alphaModFix/>
          </a:blip>
          <a:srcRect/>
          <a:stretch/>
        </p:blipFill>
        <p:spPr>
          <a:xfrm>
            <a:off x="2752725" y="156675"/>
            <a:ext cx="6265251" cy="3517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4175350" y="197700"/>
            <a:ext cx="3606600" cy="428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000"/>
              <a:t>Hvat er landbúnaðarferðavinna? </a:t>
            </a:r>
            <a:endParaRPr sz="2000"/>
          </a:p>
        </p:txBody>
      </p:sp>
      <p:sp>
        <p:nvSpPr>
          <p:cNvPr id="70" name="Google Shape;70;p15"/>
          <p:cNvSpPr txBox="1">
            <a:spLocks noGrp="1"/>
          </p:cNvSpPr>
          <p:nvPr>
            <p:ph type="body" idx="1"/>
          </p:nvPr>
        </p:nvSpPr>
        <p:spPr>
          <a:xfrm>
            <a:off x="4065075" y="626400"/>
            <a:ext cx="4826700" cy="45171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endParaRPr sz="1500">
              <a:solidFill>
                <a:schemeClr val="dk1"/>
              </a:solidFill>
            </a:endParaRPr>
          </a:p>
          <a:p>
            <a:pPr marL="457200" lvl="0" indent="-323850" algn="just" rtl="0">
              <a:lnSpc>
                <a:spcPct val="100000"/>
              </a:lnSpc>
              <a:spcBef>
                <a:spcPts val="0"/>
              </a:spcBef>
              <a:spcAft>
                <a:spcPts val="0"/>
              </a:spcAft>
              <a:buClr>
                <a:schemeClr val="dk1"/>
              </a:buClr>
              <a:buSzPts val="1500"/>
              <a:buChar char="●"/>
            </a:pPr>
            <a:r>
              <a:rPr lang="en" sz="1500">
                <a:solidFill>
                  <a:schemeClr val="dk1"/>
                </a:solidFill>
              </a:rPr>
              <a:t>Øll sløg av ferðavinnutænastum, ið verða bjóðaðar av einum landbúnaðarveitara  á garðinum ella í haganum</a:t>
            </a:r>
            <a:endParaRPr sz="1500">
              <a:solidFill>
                <a:schemeClr val="dk1"/>
              </a:solidFill>
            </a:endParaRPr>
          </a:p>
          <a:p>
            <a:pPr marL="457200" lvl="0" indent="0" algn="just" rtl="0">
              <a:lnSpc>
                <a:spcPct val="100000"/>
              </a:lnSpc>
              <a:spcBef>
                <a:spcPts val="0"/>
              </a:spcBef>
              <a:spcAft>
                <a:spcPts val="0"/>
              </a:spcAft>
              <a:buNone/>
            </a:pPr>
            <a:endParaRPr sz="1500">
              <a:solidFill>
                <a:schemeClr val="dk1"/>
              </a:solidFill>
            </a:endParaRPr>
          </a:p>
          <a:p>
            <a:pPr marL="457200" lvl="0" indent="-323850" algn="just" rtl="0">
              <a:lnSpc>
                <a:spcPct val="100000"/>
              </a:lnSpc>
              <a:spcBef>
                <a:spcPts val="0"/>
              </a:spcBef>
              <a:spcAft>
                <a:spcPts val="0"/>
              </a:spcAft>
              <a:buClr>
                <a:schemeClr val="dk1"/>
              </a:buClr>
              <a:buSzPts val="1500"/>
              <a:buChar char="●"/>
            </a:pPr>
            <a:r>
              <a:rPr lang="en" sz="1500">
                <a:solidFill>
                  <a:schemeClr val="dk1"/>
                </a:solidFill>
              </a:rPr>
              <a:t>Upplivingar knýttar at einum persóni/húski, ið hava við landbúnað at gera (part tíð/fulla tíð)</a:t>
            </a:r>
            <a:endParaRPr sz="1500">
              <a:solidFill>
                <a:schemeClr val="dk1"/>
              </a:solidFill>
            </a:endParaRPr>
          </a:p>
          <a:p>
            <a:pPr marL="0" lvl="0" indent="0" algn="l" rtl="0">
              <a:lnSpc>
                <a:spcPct val="100000"/>
              </a:lnSpc>
              <a:spcBef>
                <a:spcPts val="0"/>
              </a:spcBef>
              <a:spcAft>
                <a:spcPts val="0"/>
              </a:spcAft>
              <a:buNone/>
            </a:pP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a:solidFill>
                  <a:schemeClr val="dk1"/>
                </a:solidFill>
              </a:rPr>
              <a:t>Kann eisini vera í samstarv við aðrar bóndir ella ferðavinnuveitarar</a:t>
            </a:r>
            <a:endParaRPr sz="1500">
              <a:solidFill>
                <a:schemeClr val="dk1"/>
              </a:solidFill>
            </a:endParaRPr>
          </a:p>
          <a:p>
            <a:pPr marL="0" lvl="0" indent="0" algn="l" rtl="0">
              <a:lnSpc>
                <a:spcPct val="100000"/>
              </a:lnSpc>
              <a:spcBef>
                <a:spcPts val="0"/>
              </a:spcBef>
              <a:spcAft>
                <a:spcPts val="0"/>
              </a:spcAft>
              <a:buNone/>
            </a:pPr>
            <a:endParaRPr sz="1500">
              <a:solidFill>
                <a:schemeClr val="dk1"/>
              </a:solidFill>
            </a:endParaRPr>
          </a:p>
          <a:p>
            <a:pPr marL="0" lvl="0" indent="0" algn="l" rtl="0">
              <a:lnSpc>
                <a:spcPct val="100000"/>
              </a:lnSpc>
              <a:spcBef>
                <a:spcPts val="0"/>
              </a:spcBef>
              <a:spcAft>
                <a:spcPts val="0"/>
              </a:spcAft>
              <a:buNone/>
            </a:pPr>
            <a:endParaRPr sz="1500">
              <a:solidFill>
                <a:schemeClr val="dk1"/>
              </a:solidFill>
            </a:endParaRPr>
          </a:p>
          <a:p>
            <a:pPr marL="914400" lvl="0" indent="0" algn="l" rtl="0">
              <a:lnSpc>
                <a:spcPct val="100000"/>
              </a:lnSpc>
              <a:spcBef>
                <a:spcPts val="0"/>
              </a:spcBef>
              <a:spcAft>
                <a:spcPts val="0"/>
              </a:spcAft>
              <a:buNone/>
            </a:pPr>
            <a:endParaRPr sz="15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5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500">
              <a:solidFill>
                <a:schemeClr val="dk1"/>
              </a:solidFill>
            </a:endParaRPr>
          </a:p>
          <a:p>
            <a:pPr marL="0" lvl="0" indent="0" algn="l" rtl="0">
              <a:lnSpc>
                <a:spcPct val="100000"/>
              </a:lnSpc>
              <a:spcBef>
                <a:spcPts val="0"/>
              </a:spcBef>
              <a:spcAft>
                <a:spcPts val="0"/>
              </a:spcAft>
              <a:buNone/>
            </a:pPr>
            <a:endParaRPr sz="1500"/>
          </a:p>
        </p:txBody>
      </p:sp>
      <p:pic>
        <p:nvPicPr>
          <p:cNvPr id="71" name="Google Shape;71;p15"/>
          <p:cNvPicPr preferRelativeResize="0"/>
          <p:nvPr/>
        </p:nvPicPr>
        <p:blipFill rotWithShape="1">
          <a:blip r:embed="rId3">
            <a:alphaModFix/>
          </a:blip>
          <a:srcRect l="29942"/>
          <a:stretch/>
        </p:blipFill>
        <p:spPr>
          <a:xfrm>
            <a:off x="92475" y="85313"/>
            <a:ext cx="3930225" cy="4972875"/>
          </a:xfrm>
          <a:prstGeom prst="rect">
            <a:avLst/>
          </a:prstGeom>
          <a:noFill/>
          <a:ln>
            <a:noFill/>
          </a:ln>
        </p:spPr>
      </p:pic>
      <p:pic>
        <p:nvPicPr>
          <p:cNvPr id="72" name="Google Shape;72;p15"/>
          <p:cNvPicPr preferRelativeResize="0"/>
          <p:nvPr/>
        </p:nvPicPr>
        <p:blipFill rotWithShape="1">
          <a:blip r:embed="rId4">
            <a:alphaModFix/>
          </a:blip>
          <a:srcRect l="35837" t="34808" r="36654" b="36547"/>
          <a:stretch/>
        </p:blipFill>
        <p:spPr>
          <a:xfrm>
            <a:off x="7619404" y="3757044"/>
            <a:ext cx="1180500" cy="11958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6"/>
          <p:cNvPicPr preferRelativeResize="0"/>
          <p:nvPr/>
        </p:nvPicPr>
        <p:blipFill rotWithShape="1">
          <a:blip r:embed="rId3">
            <a:alphaModFix/>
          </a:blip>
          <a:srcRect l="628" r="2706"/>
          <a:stretch/>
        </p:blipFill>
        <p:spPr>
          <a:xfrm>
            <a:off x="0" y="2686750"/>
            <a:ext cx="3576474" cy="2454900"/>
          </a:xfrm>
          <a:prstGeom prst="rect">
            <a:avLst/>
          </a:prstGeom>
          <a:noFill/>
          <a:ln>
            <a:noFill/>
          </a:ln>
        </p:spPr>
      </p:pic>
      <p:pic>
        <p:nvPicPr>
          <p:cNvPr id="78" name="Google Shape;78;p16"/>
          <p:cNvPicPr preferRelativeResize="0"/>
          <p:nvPr/>
        </p:nvPicPr>
        <p:blipFill rotWithShape="1">
          <a:blip r:embed="rId4">
            <a:alphaModFix/>
          </a:blip>
          <a:srcRect l="42502"/>
          <a:stretch/>
        </p:blipFill>
        <p:spPr>
          <a:xfrm>
            <a:off x="3576475" y="2686750"/>
            <a:ext cx="2722007" cy="2454901"/>
          </a:xfrm>
          <a:prstGeom prst="rect">
            <a:avLst/>
          </a:prstGeom>
          <a:noFill/>
          <a:ln>
            <a:noFill/>
          </a:ln>
        </p:spPr>
      </p:pic>
      <p:pic>
        <p:nvPicPr>
          <p:cNvPr id="79" name="Google Shape;79;p16"/>
          <p:cNvPicPr preferRelativeResize="0"/>
          <p:nvPr/>
        </p:nvPicPr>
        <p:blipFill rotWithShape="1">
          <a:blip r:embed="rId5">
            <a:alphaModFix/>
          </a:blip>
          <a:srcRect l="51609" r="11641"/>
          <a:stretch/>
        </p:blipFill>
        <p:spPr>
          <a:xfrm>
            <a:off x="0" y="0"/>
            <a:ext cx="1314351" cy="2686749"/>
          </a:xfrm>
          <a:prstGeom prst="rect">
            <a:avLst/>
          </a:prstGeom>
          <a:noFill/>
          <a:ln>
            <a:noFill/>
          </a:ln>
        </p:spPr>
      </p:pic>
      <p:pic>
        <p:nvPicPr>
          <p:cNvPr id="80" name="Google Shape;80;p16"/>
          <p:cNvPicPr preferRelativeResize="0"/>
          <p:nvPr/>
        </p:nvPicPr>
        <p:blipFill rotWithShape="1">
          <a:blip r:embed="rId6">
            <a:alphaModFix/>
          </a:blip>
          <a:srcRect l="18306" r="34826"/>
          <a:stretch/>
        </p:blipFill>
        <p:spPr>
          <a:xfrm>
            <a:off x="1314350" y="0"/>
            <a:ext cx="1693299" cy="2686750"/>
          </a:xfrm>
          <a:prstGeom prst="rect">
            <a:avLst/>
          </a:prstGeom>
          <a:noFill/>
          <a:ln>
            <a:noFill/>
          </a:ln>
        </p:spPr>
      </p:pic>
      <p:pic>
        <p:nvPicPr>
          <p:cNvPr id="81" name="Google Shape;81;p16"/>
          <p:cNvPicPr preferRelativeResize="0"/>
          <p:nvPr/>
        </p:nvPicPr>
        <p:blipFill rotWithShape="1">
          <a:blip r:embed="rId7">
            <a:alphaModFix/>
          </a:blip>
          <a:srcRect l="17696" t="21000" r="37240" b="17540"/>
          <a:stretch/>
        </p:blipFill>
        <p:spPr>
          <a:xfrm>
            <a:off x="3007650" y="0"/>
            <a:ext cx="1693301" cy="2686750"/>
          </a:xfrm>
          <a:prstGeom prst="rect">
            <a:avLst/>
          </a:prstGeom>
          <a:noFill/>
          <a:ln>
            <a:noFill/>
          </a:ln>
        </p:spPr>
      </p:pic>
      <p:sp>
        <p:nvSpPr>
          <p:cNvPr id="82" name="Google Shape;82;p16"/>
          <p:cNvSpPr txBox="1"/>
          <p:nvPr/>
        </p:nvSpPr>
        <p:spPr>
          <a:xfrm>
            <a:off x="5582975" y="448650"/>
            <a:ext cx="3646800" cy="3648000"/>
          </a:xfrm>
          <a:prstGeom prst="rect">
            <a:avLst/>
          </a:prstGeom>
          <a:noFill/>
          <a:ln>
            <a:noFill/>
          </a:ln>
        </p:spPr>
        <p:txBody>
          <a:bodyPr spcFirstLastPara="1" wrap="square" lIns="91425" tIns="91425" rIns="91425" bIns="91425" anchor="t" anchorCtr="0">
            <a:spAutoFit/>
          </a:bodyPr>
          <a:lstStyle/>
          <a:p>
            <a:pPr marL="914400" lvl="1" indent="-152400" algn="l" rtl="0">
              <a:spcBef>
                <a:spcPts val="0"/>
              </a:spcBef>
              <a:spcAft>
                <a:spcPts val="0"/>
              </a:spcAft>
              <a:buClr>
                <a:schemeClr val="dk1"/>
              </a:buClr>
              <a:buSzPts val="1500"/>
              <a:buChar char="○"/>
            </a:pPr>
            <a:r>
              <a:rPr lang="en" sz="1500">
                <a:solidFill>
                  <a:schemeClr val="dk1"/>
                </a:solidFill>
              </a:rPr>
              <a:t>Túrar</a:t>
            </a:r>
            <a:endParaRPr sz="1500">
              <a:solidFill>
                <a:schemeClr val="dk1"/>
              </a:solidFill>
            </a:endParaRPr>
          </a:p>
          <a:p>
            <a:pPr marL="1371600" lvl="2" indent="-323850" algn="l" rtl="0">
              <a:spcBef>
                <a:spcPts val="0"/>
              </a:spcBef>
              <a:spcAft>
                <a:spcPts val="0"/>
              </a:spcAft>
              <a:buClr>
                <a:schemeClr val="dk1"/>
              </a:buClr>
              <a:buSzPts val="1500"/>
              <a:buChar char="■"/>
            </a:pPr>
            <a:r>
              <a:rPr lang="en" sz="1500">
                <a:solidFill>
                  <a:schemeClr val="dk1"/>
                </a:solidFill>
              </a:rPr>
              <a:t>Samstarv</a:t>
            </a:r>
            <a:endParaRPr sz="1500">
              <a:solidFill>
                <a:schemeClr val="dk1"/>
              </a:solidFill>
            </a:endParaRPr>
          </a:p>
          <a:p>
            <a:pPr marL="1371600" lvl="2" indent="-323850" algn="l" rtl="0">
              <a:spcBef>
                <a:spcPts val="0"/>
              </a:spcBef>
              <a:spcAft>
                <a:spcPts val="0"/>
              </a:spcAft>
              <a:buClr>
                <a:schemeClr val="dk1"/>
              </a:buClr>
              <a:buSzPts val="1500"/>
              <a:buChar char="■"/>
            </a:pPr>
            <a:r>
              <a:rPr lang="en" sz="1500">
                <a:solidFill>
                  <a:schemeClr val="dk1"/>
                </a:solidFill>
              </a:rPr>
              <a:t>Garð til garð</a:t>
            </a:r>
            <a:endParaRPr sz="1500">
              <a:solidFill>
                <a:schemeClr val="dk1"/>
              </a:solidFill>
            </a:endParaRPr>
          </a:p>
          <a:p>
            <a:pPr marL="0" lvl="0" indent="0" algn="l" rtl="0">
              <a:spcBef>
                <a:spcPts val="0"/>
              </a:spcBef>
              <a:spcAft>
                <a:spcPts val="0"/>
              </a:spcAft>
              <a:buNone/>
            </a:pPr>
            <a:endParaRPr sz="1500">
              <a:solidFill>
                <a:schemeClr val="dk1"/>
              </a:solidFill>
            </a:endParaRPr>
          </a:p>
          <a:p>
            <a:pPr marL="914400" lvl="1" indent="-152400" algn="l" rtl="0">
              <a:spcBef>
                <a:spcPts val="0"/>
              </a:spcBef>
              <a:spcAft>
                <a:spcPts val="0"/>
              </a:spcAft>
              <a:buClr>
                <a:schemeClr val="dk1"/>
              </a:buClr>
              <a:buSzPts val="1500"/>
              <a:buChar char="○"/>
            </a:pPr>
            <a:r>
              <a:rPr lang="en" sz="1500">
                <a:solidFill>
                  <a:schemeClr val="dk1"/>
                </a:solidFill>
              </a:rPr>
              <a:t>Tiltøk</a:t>
            </a:r>
            <a:endParaRPr sz="1500">
              <a:solidFill>
                <a:schemeClr val="dk1"/>
              </a:solidFill>
            </a:endParaRPr>
          </a:p>
          <a:p>
            <a:pPr marL="1371600" lvl="2" indent="-323850" algn="l" rtl="0">
              <a:spcBef>
                <a:spcPts val="0"/>
              </a:spcBef>
              <a:spcAft>
                <a:spcPts val="0"/>
              </a:spcAft>
              <a:buClr>
                <a:schemeClr val="dk1"/>
              </a:buClr>
              <a:buSzPts val="1500"/>
              <a:buChar char="■"/>
            </a:pPr>
            <a:r>
              <a:rPr lang="en" sz="1500">
                <a:solidFill>
                  <a:schemeClr val="dk1"/>
                </a:solidFill>
              </a:rPr>
              <a:t>Bóndagarðsvitjan</a:t>
            </a:r>
            <a:endParaRPr sz="1500">
              <a:solidFill>
                <a:schemeClr val="dk1"/>
              </a:solidFill>
            </a:endParaRPr>
          </a:p>
          <a:p>
            <a:pPr marL="1371600" lvl="2" indent="-323850" algn="l" rtl="0">
              <a:spcBef>
                <a:spcPts val="0"/>
              </a:spcBef>
              <a:spcAft>
                <a:spcPts val="0"/>
              </a:spcAft>
              <a:buClr>
                <a:schemeClr val="dk1"/>
              </a:buClr>
              <a:buSzPts val="1500"/>
              <a:buChar char="■"/>
            </a:pPr>
            <a:r>
              <a:rPr lang="en" sz="1500">
                <a:solidFill>
                  <a:schemeClr val="dk1"/>
                </a:solidFill>
              </a:rPr>
              <a:t>Kokkar knýtast uppí</a:t>
            </a:r>
            <a:endParaRPr sz="1500">
              <a:solidFill>
                <a:schemeClr val="dk1"/>
              </a:solidFill>
            </a:endParaRPr>
          </a:p>
          <a:p>
            <a:pPr marL="1371600" lvl="0" indent="0" algn="l" rtl="0">
              <a:spcBef>
                <a:spcPts val="0"/>
              </a:spcBef>
              <a:spcAft>
                <a:spcPts val="0"/>
              </a:spcAft>
              <a:buNone/>
            </a:pPr>
            <a:endParaRPr sz="1500">
              <a:solidFill>
                <a:schemeClr val="dk1"/>
              </a:solidFill>
            </a:endParaRPr>
          </a:p>
          <a:p>
            <a:pPr marL="914400" lvl="1" indent="-152400" algn="l" rtl="0">
              <a:spcBef>
                <a:spcPts val="0"/>
              </a:spcBef>
              <a:spcAft>
                <a:spcPts val="0"/>
              </a:spcAft>
              <a:buClr>
                <a:schemeClr val="dk1"/>
              </a:buClr>
              <a:buSzPts val="1500"/>
              <a:buChar char="○"/>
            </a:pPr>
            <a:r>
              <a:rPr lang="en" sz="1500">
                <a:solidFill>
                  <a:schemeClr val="dk1"/>
                </a:solidFill>
              </a:rPr>
              <a:t>Gisting</a:t>
            </a:r>
            <a:endParaRPr sz="1500">
              <a:solidFill>
                <a:schemeClr val="dk1"/>
              </a:solidFill>
            </a:endParaRPr>
          </a:p>
          <a:p>
            <a:pPr marL="914400" lvl="0" indent="0" algn="l" rtl="0">
              <a:spcBef>
                <a:spcPts val="0"/>
              </a:spcBef>
              <a:spcAft>
                <a:spcPts val="0"/>
              </a:spcAft>
              <a:buNone/>
            </a:pPr>
            <a:endParaRPr sz="1500">
              <a:solidFill>
                <a:schemeClr val="dk1"/>
              </a:solidFill>
            </a:endParaRPr>
          </a:p>
          <a:p>
            <a:pPr marL="914400" lvl="1" indent="-152400" algn="l" rtl="0">
              <a:spcBef>
                <a:spcPts val="0"/>
              </a:spcBef>
              <a:spcAft>
                <a:spcPts val="0"/>
              </a:spcAft>
              <a:buClr>
                <a:schemeClr val="dk1"/>
              </a:buClr>
              <a:buSzPts val="1500"/>
              <a:buChar char="○"/>
            </a:pPr>
            <a:r>
              <a:rPr lang="en" sz="1500">
                <a:solidFill>
                  <a:schemeClr val="dk1"/>
                </a:solidFill>
              </a:rPr>
              <a:t>Matur frá garði</a:t>
            </a:r>
            <a:endParaRPr sz="1500">
              <a:solidFill>
                <a:schemeClr val="dk1"/>
              </a:solidFill>
            </a:endParaRPr>
          </a:p>
          <a:p>
            <a:pPr marL="1371600" lvl="2" indent="-323850" algn="l" rtl="0">
              <a:spcBef>
                <a:spcPts val="0"/>
              </a:spcBef>
              <a:spcAft>
                <a:spcPts val="0"/>
              </a:spcAft>
              <a:buClr>
                <a:schemeClr val="dk1"/>
              </a:buClr>
              <a:buSzPts val="1500"/>
              <a:buChar char="■"/>
            </a:pPr>
            <a:r>
              <a:rPr lang="en" sz="1500">
                <a:solidFill>
                  <a:schemeClr val="dk1"/>
                </a:solidFill>
              </a:rPr>
              <a:t>Søla frá garði, matpakkar ella matvøra</a:t>
            </a:r>
            <a:endParaRPr sz="1500">
              <a:solidFill>
                <a:schemeClr val="dk1"/>
              </a:solidFill>
            </a:endParaRPr>
          </a:p>
          <a:p>
            <a:pPr marL="1371600" lvl="2" indent="-323850" algn="l" rtl="0">
              <a:spcBef>
                <a:spcPts val="0"/>
              </a:spcBef>
              <a:spcAft>
                <a:spcPts val="0"/>
              </a:spcAft>
              <a:buClr>
                <a:schemeClr val="dk1"/>
              </a:buClr>
              <a:buSzPts val="1500"/>
              <a:buChar char="■"/>
            </a:pPr>
            <a:r>
              <a:rPr lang="en" sz="1500">
                <a:solidFill>
                  <a:schemeClr val="dk1"/>
                </a:solidFill>
              </a:rPr>
              <a:t>Matgerð </a:t>
            </a:r>
            <a:endParaRPr sz="1500">
              <a:solidFill>
                <a:schemeClr val="dk1"/>
              </a:solidFill>
            </a:endParaRPr>
          </a:p>
          <a:p>
            <a:pPr marL="1371600" lvl="2" indent="-323850" algn="l" rtl="0">
              <a:spcBef>
                <a:spcPts val="0"/>
              </a:spcBef>
              <a:spcAft>
                <a:spcPts val="0"/>
              </a:spcAft>
              <a:buClr>
                <a:schemeClr val="dk1"/>
              </a:buClr>
              <a:buSzPts val="1500"/>
              <a:buChar char="■"/>
            </a:pPr>
            <a:r>
              <a:rPr lang="en" sz="1500">
                <a:solidFill>
                  <a:schemeClr val="dk1"/>
                </a:solidFill>
              </a:rPr>
              <a:t>Máltíð / Heimablídni</a:t>
            </a:r>
            <a:endParaRPr sz="1500">
              <a:solidFill>
                <a:schemeClr val="dk1"/>
              </a:solidFill>
            </a:endParaRPr>
          </a:p>
        </p:txBody>
      </p:sp>
      <p:pic>
        <p:nvPicPr>
          <p:cNvPr id="83" name="Google Shape;83;p16"/>
          <p:cNvPicPr preferRelativeResize="0"/>
          <p:nvPr/>
        </p:nvPicPr>
        <p:blipFill rotWithShape="1">
          <a:blip r:embed="rId8">
            <a:alphaModFix/>
          </a:blip>
          <a:srcRect l="16806" r="8466"/>
          <a:stretch/>
        </p:blipFill>
        <p:spPr>
          <a:xfrm>
            <a:off x="4700950" y="0"/>
            <a:ext cx="1597524" cy="2686750"/>
          </a:xfrm>
          <a:prstGeom prst="rect">
            <a:avLst/>
          </a:prstGeom>
          <a:noFill/>
          <a:ln>
            <a:noFill/>
          </a:ln>
        </p:spPr>
      </p:pic>
      <p:sp>
        <p:nvSpPr>
          <p:cNvPr id="84" name="Google Shape;84;p16"/>
          <p:cNvSpPr txBox="1"/>
          <p:nvPr/>
        </p:nvSpPr>
        <p:spPr>
          <a:xfrm>
            <a:off x="3104325" y="4584375"/>
            <a:ext cx="5772600" cy="4155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a:solidFill>
                  <a:schemeClr val="dk1"/>
                </a:solidFill>
              </a:rPr>
              <a:t>Læran um siðvenju og mentan ein partur av øllum upplivingunum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4399725" y="136400"/>
            <a:ext cx="4432500" cy="627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 sz="2000"/>
              <a:t>Heimablídni - eitt serføroyskt tilboð</a:t>
            </a:r>
            <a:endParaRPr sz="2000"/>
          </a:p>
        </p:txBody>
      </p:sp>
      <p:pic>
        <p:nvPicPr>
          <p:cNvPr id="90" name="Google Shape;90;p17"/>
          <p:cNvPicPr preferRelativeResize="0"/>
          <p:nvPr/>
        </p:nvPicPr>
        <p:blipFill rotWithShape="1">
          <a:blip r:embed="rId3">
            <a:alphaModFix/>
          </a:blip>
          <a:srcRect r="18160"/>
          <a:stretch/>
        </p:blipFill>
        <p:spPr>
          <a:xfrm>
            <a:off x="1312876" y="136400"/>
            <a:ext cx="2873600" cy="2342725"/>
          </a:xfrm>
          <a:prstGeom prst="rect">
            <a:avLst/>
          </a:prstGeom>
          <a:noFill/>
          <a:ln>
            <a:noFill/>
          </a:ln>
        </p:spPr>
      </p:pic>
      <p:pic>
        <p:nvPicPr>
          <p:cNvPr id="91" name="Google Shape;91;p17"/>
          <p:cNvPicPr preferRelativeResize="0"/>
          <p:nvPr/>
        </p:nvPicPr>
        <p:blipFill rotWithShape="1">
          <a:blip r:embed="rId4">
            <a:alphaModFix/>
          </a:blip>
          <a:srcRect l="2500" r="-2499"/>
          <a:stretch/>
        </p:blipFill>
        <p:spPr>
          <a:xfrm>
            <a:off x="1312875" y="2571750"/>
            <a:ext cx="2938888" cy="2522743"/>
          </a:xfrm>
          <a:prstGeom prst="rect">
            <a:avLst/>
          </a:prstGeom>
          <a:noFill/>
          <a:ln>
            <a:noFill/>
          </a:ln>
        </p:spPr>
      </p:pic>
      <p:sp>
        <p:nvSpPr>
          <p:cNvPr id="92" name="Google Shape;92;p17"/>
          <p:cNvSpPr txBox="1"/>
          <p:nvPr/>
        </p:nvSpPr>
        <p:spPr>
          <a:xfrm>
            <a:off x="3427625" y="1540225"/>
            <a:ext cx="5477400" cy="4002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100"/>
              <a:buFont typeface="Arial"/>
              <a:buNone/>
            </a:pPr>
            <a:endParaRPr/>
          </a:p>
        </p:txBody>
      </p:sp>
      <p:sp>
        <p:nvSpPr>
          <p:cNvPr id="93" name="Google Shape;93;p17"/>
          <p:cNvSpPr txBox="1"/>
          <p:nvPr/>
        </p:nvSpPr>
        <p:spPr>
          <a:xfrm>
            <a:off x="3298425" y="1484300"/>
            <a:ext cx="560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4" name="Google Shape;94;p17"/>
          <p:cNvSpPr txBox="1"/>
          <p:nvPr/>
        </p:nvSpPr>
        <p:spPr>
          <a:xfrm>
            <a:off x="4185225" y="763700"/>
            <a:ext cx="4861500" cy="4398300"/>
          </a:xfrm>
          <a:prstGeom prst="rect">
            <a:avLst/>
          </a:prstGeom>
          <a:noFill/>
          <a:ln>
            <a:noFill/>
          </a:ln>
        </p:spPr>
        <p:txBody>
          <a:bodyPr spcFirstLastPara="1" wrap="square" lIns="91425" tIns="91425" rIns="91425" bIns="91425" anchor="t" anchorCtr="0">
            <a:spAutoFit/>
          </a:bodyPr>
          <a:lstStyle/>
          <a:p>
            <a:pPr marL="457200" lvl="0" indent="-323850" algn="l" rtl="0">
              <a:lnSpc>
                <a:spcPct val="115000"/>
              </a:lnSpc>
              <a:spcBef>
                <a:spcPts val="0"/>
              </a:spcBef>
              <a:spcAft>
                <a:spcPts val="0"/>
              </a:spcAft>
              <a:buSzPts val="1500"/>
              <a:buChar char="●"/>
            </a:pPr>
            <a:r>
              <a:rPr lang="en" sz="1500"/>
              <a:t>Eitt gott dømið uppá samanrenning av landbúnað og ferðavinnu</a:t>
            </a:r>
            <a:endParaRPr sz="1500"/>
          </a:p>
          <a:p>
            <a:pPr marL="0" lvl="0" indent="0" algn="l" rtl="0">
              <a:lnSpc>
                <a:spcPct val="115000"/>
              </a:lnSpc>
              <a:spcBef>
                <a:spcPts val="0"/>
              </a:spcBef>
              <a:spcAft>
                <a:spcPts val="0"/>
              </a:spcAft>
              <a:buNone/>
            </a:pPr>
            <a:endParaRPr sz="1500"/>
          </a:p>
          <a:p>
            <a:pPr marL="457200" lvl="0" indent="-323850" algn="l" rtl="0">
              <a:lnSpc>
                <a:spcPct val="115000"/>
              </a:lnSpc>
              <a:spcBef>
                <a:spcPts val="0"/>
              </a:spcBef>
              <a:spcAft>
                <a:spcPts val="0"/>
              </a:spcAft>
              <a:buSzPts val="1500"/>
              <a:buChar char="●"/>
            </a:pPr>
            <a:r>
              <a:rPr lang="en" sz="1500"/>
              <a:t>Bjóða stuttfluttan mat við rávørum úr egnum haga og/ella frá nærumhvørvinum</a:t>
            </a:r>
            <a:endParaRPr sz="1500"/>
          </a:p>
          <a:p>
            <a:pPr marL="457200" lvl="0" indent="0" algn="l" rtl="0">
              <a:lnSpc>
                <a:spcPct val="115000"/>
              </a:lnSpc>
              <a:spcBef>
                <a:spcPts val="0"/>
              </a:spcBef>
              <a:spcAft>
                <a:spcPts val="0"/>
              </a:spcAft>
              <a:buNone/>
            </a:pPr>
            <a:endParaRPr sz="1500"/>
          </a:p>
          <a:p>
            <a:pPr marL="457200" lvl="0" indent="-323850" algn="l" rtl="0">
              <a:lnSpc>
                <a:spcPct val="115000"/>
              </a:lnSpc>
              <a:spcBef>
                <a:spcPts val="0"/>
              </a:spcBef>
              <a:spcAft>
                <a:spcPts val="0"/>
              </a:spcAft>
              <a:buSzPts val="1500"/>
              <a:buChar char="●"/>
            </a:pPr>
            <a:r>
              <a:rPr lang="en" sz="1500"/>
              <a:t>Knýta uppí vitan um rávøruna og okkara mentan</a:t>
            </a:r>
            <a:endParaRPr sz="1500"/>
          </a:p>
          <a:p>
            <a:pPr marL="457200" lvl="0" indent="0" algn="l" rtl="0">
              <a:lnSpc>
                <a:spcPct val="115000"/>
              </a:lnSpc>
              <a:spcBef>
                <a:spcPts val="0"/>
              </a:spcBef>
              <a:spcAft>
                <a:spcPts val="0"/>
              </a:spcAft>
              <a:buNone/>
            </a:pPr>
            <a:endParaRPr sz="1500"/>
          </a:p>
          <a:p>
            <a:pPr marL="457200" lvl="0" indent="-323850" algn="l" rtl="0">
              <a:lnSpc>
                <a:spcPct val="115000"/>
              </a:lnSpc>
              <a:spcBef>
                <a:spcPts val="0"/>
              </a:spcBef>
              <a:spcAft>
                <a:spcPts val="0"/>
              </a:spcAft>
              <a:buSzPts val="1500"/>
              <a:buChar char="●"/>
            </a:pPr>
            <a:r>
              <a:rPr lang="en" sz="1500"/>
              <a:t>Siðbundnar matupplivingar &amp; nýhugsandi matupplivingar</a:t>
            </a:r>
            <a:endParaRPr sz="1500"/>
          </a:p>
          <a:p>
            <a:pPr marL="457200" lvl="0" indent="0" algn="l" rtl="0">
              <a:lnSpc>
                <a:spcPct val="115000"/>
              </a:lnSpc>
              <a:spcBef>
                <a:spcPts val="0"/>
              </a:spcBef>
              <a:spcAft>
                <a:spcPts val="0"/>
              </a:spcAft>
              <a:buNone/>
            </a:pPr>
            <a:endParaRPr sz="1500"/>
          </a:p>
          <a:p>
            <a:pPr marL="457200" lvl="0" indent="-323850" algn="l" rtl="0">
              <a:lnSpc>
                <a:spcPct val="115000"/>
              </a:lnSpc>
              <a:spcBef>
                <a:spcPts val="0"/>
              </a:spcBef>
              <a:spcAft>
                <a:spcPts val="0"/>
              </a:spcAft>
              <a:buSzPts val="1500"/>
              <a:buChar char="●"/>
            </a:pPr>
            <a:r>
              <a:rPr lang="en" sz="1500"/>
              <a:t>Møguleikin fyri Heimablídni gjørt, at fleiri hava roynt seg við ferðavinnu</a:t>
            </a:r>
            <a:endParaRPr sz="1500"/>
          </a:p>
          <a:p>
            <a:pPr marL="457200" lvl="0" indent="0" algn="l" rtl="0">
              <a:lnSpc>
                <a:spcPct val="115000"/>
              </a:lnSpc>
              <a:spcBef>
                <a:spcPts val="0"/>
              </a:spcBef>
              <a:spcAft>
                <a:spcPts val="0"/>
              </a:spcAft>
              <a:buNone/>
            </a:pPr>
            <a:endParaRPr sz="1500"/>
          </a:p>
          <a:p>
            <a:pPr marL="457200" lvl="0" indent="-323850" algn="l" rtl="0">
              <a:lnSpc>
                <a:spcPct val="115000"/>
              </a:lnSpc>
              <a:spcBef>
                <a:spcPts val="0"/>
              </a:spcBef>
              <a:spcAft>
                <a:spcPts val="0"/>
              </a:spcAft>
              <a:buSzPts val="1500"/>
              <a:buChar char="●"/>
            </a:pPr>
            <a:r>
              <a:rPr lang="en" sz="1500"/>
              <a:t>Hevur savningarmegi bæði millum familju og  nærumhvørvi.</a:t>
            </a:r>
            <a:endParaRPr sz="1500">
              <a:solidFill>
                <a:srgbClr val="B7B7B7"/>
              </a:solidFill>
            </a:endParaRPr>
          </a:p>
        </p:txBody>
      </p:sp>
      <p:pic>
        <p:nvPicPr>
          <p:cNvPr id="95" name="Google Shape;95;p17"/>
          <p:cNvPicPr preferRelativeResize="0"/>
          <p:nvPr/>
        </p:nvPicPr>
        <p:blipFill rotWithShape="1">
          <a:blip r:embed="rId5">
            <a:alphaModFix/>
          </a:blip>
          <a:srcRect l="71911" r="16099"/>
          <a:stretch/>
        </p:blipFill>
        <p:spPr>
          <a:xfrm>
            <a:off x="94600" y="144400"/>
            <a:ext cx="1158707" cy="4950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4314325" y="105875"/>
            <a:ext cx="3072000" cy="423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000"/>
              <a:t>Hví vert at hyggja nærri at? </a:t>
            </a:r>
            <a:endParaRPr sz="2000"/>
          </a:p>
        </p:txBody>
      </p:sp>
      <p:sp>
        <p:nvSpPr>
          <p:cNvPr id="101" name="Google Shape;101;p18"/>
          <p:cNvSpPr txBox="1">
            <a:spLocks noGrp="1"/>
          </p:cNvSpPr>
          <p:nvPr>
            <p:ph type="body" idx="1"/>
          </p:nvPr>
        </p:nvSpPr>
        <p:spPr>
          <a:xfrm>
            <a:off x="4148600" y="678575"/>
            <a:ext cx="4893300" cy="4359000"/>
          </a:xfrm>
          <a:prstGeom prst="rect">
            <a:avLst/>
          </a:prstGeom>
        </p:spPr>
        <p:txBody>
          <a:bodyPr spcFirstLastPara="1" wrap="square" lIns="91425" tIns="91425" rIns="91425" bIns="91425" anchor="t" anchorCtr="0">
            <a:normAutofit/>
          </a:bodyPr>
          <a:lstStyle/>
          <a:p>
            <a:pPr marL="457200" lvl="0" indent="-323850" algn="l" rtl="0">
              <a:lnSpc>
                <a:spcPct val="200000"/>
              </a:lnSpc>
              <a:spcBef>
                <a:spcPts val="0"/>
              </a:spcBef>
              <a:spcAft>
                <a:spcPts val="0"/>
              </a:spcAft>
              <a:buClr>
                <a:schemeClr val="dk1"/>
              </a:buClr>
              <a:buSzPts val="1500"/>
              <a:buChar char="●"/>
            </a:pPr>
            <a:r>
              <a:rPr lang="en" sz="1500">
                <a:solidFill>
                  <a:schemeClr val="dk1"/>
                </a:solidFill>
                <a:highlight>
                  <a:srgbClr val="FFFFFF"/>
                </a:highlight>
              </a:rPr>
              <a:t>Ískoyti til inntøku. Hjávinna  </a:t>
            </a:r>
            <a:endParaRPr sz="1500">
              <a:solidFill>
                <a:schemeClr val="dk1"/>
              </a:solidFill>
              <a:highlight>
                <a:srgbClr val="FFFFFF"/>
              </a:highlight>
            </a:endParaRPr>
          </a:p>
          <a:p>
            <a:pPr marL="457200" lvl="0" indent="-323850" algn="l" rtl="0">
              <a:lnSpc>
                <a:spcPct val="200000"/>
              </a:lnSpc>
              <a:spcBef>
                <a:spcPts val="0"/>
              </a:spcBef>
              <a:spcAft>
                <a:spcPts val="0"/>
              </a:spcAft>
              <a:buClr>
                <a:schemeClr val="dk1"/>
              </a:buClr>
              <a:buSzPts val="1500"/>
              <a:buChar char="●"/>
            </a:pPr>
            <a:r>
              <a:rPr lang="en" sz="1500">
                <a:solidFill>
                  <a:schemeClr val="dk1"/>
                </a:solidFill>
                <a:highlight>
                  <a:schemeClr val="lt1"/>
                </a:highlight>
              </a:rPr>
              <a:t>Tín avgerð; hvussu ofta og hvussu nógv</a:t>
            </a:r>
            <a:endParaRPr sz="1500">
              <a:solidFill>
                <a:schemeClr val="dk1"/>
              </a:solidFill>
              <a:highlight>
                <a:srgbClr val="FFFFFF"/>
              </a:highlight>
            </a:endParaRPr>
          </a:p>
          <a:p>
            <a:pPr marL="457200" lvl="0" indent="-323850" algn="l" rtl="0">
              <a:lnSpc>
                <a:spcPct val="200000"/>
              </a:lnSpc>
              <a:spcBef>
                <a:spcPts val="0"/>
              </a:spcBef>
              <a:spcAft>
                <a:spcPts val="0"/>
              </a:spcAft>
              <a:buClr>
                <a:schemeClr val="dk1"/>
              </a:buClr>
              <a:buSzPts val="1500"/>
              <a:buChar char="●"/>
            </a:pPr>
            <a:r>
              <a:rPr lang="en" sz="1500">
                <a:solidFill>
                  <a:schemeClr val="dk1"/>
                </a:solidFill>
                <a:highlight>
                  <a:srgbClr val="FFFFFF"/>
                </a:highlight>
              </a:rPr>
              <a:t>Ikki neyðugt við stórari íløgu</a:t>
            </a:r>
            <a:endParaRPr sz="1500">
              <a:solidFill>
                <a:schemeClr val="dk1"/>
              </a:solidFill>
              <a:highlight>
                <a:srgbClr val="FFFFFF"/>
              </a:highlight>
            </a:endParaRPr>
          </a:p>
          <a:p>
            <a:pPr marL="457200" lvl="0" indent="-323850" algn="l" rtl="0">
              <a:lnSpc>
                <a:spcPct val="200000"/>
              </a:lnSpc>
              <a:spcBef>
                <a:spcPts val="0"/>
              </a:spcBef>
              <a:spcAft>
                <a:spcPts val="0"/>
              </a:spcAft>
              <a:buClr>
                <a:schemeClr val="dk1"/>
              </a:buClr>
              <a:buSzPts val="1500"/>
              <a:buChar char="●"/>
            </a:pPr>
            <a:r>
              <a:rPr lang="en" sz="1500">
                <a:solidFill>
                  <a:schemeClr val="dk1"/>
                </a:solidFill>
                <a:highlight>
                  <a:srgbClr val="FFFFFF"/>
                </a:highlight>
              </a:rPr>
              <a:t>Byrja í smáum</a:t>
            </a:r>
            <a:endParaRPr sz="1500">
              <a:solidFill>
                <a:schemeClr val="dk1"/>
              </a:solidFill>
              <a:highlight>
                <a:schemeClr val="lt1"/>
              </a:highlight>
            </a:endParaRPr>
          </a:p>
          <a:p>
            <a:pPr marL="0" lvl="0" indent="0" algn="l" rtl="0">
              <a:lnSpc>
                <a:spcPct val="200000"/>
              </a:lnSpc>
              <a:spcBef>
                <a:spcPts val="1200"/>
              </a:spcBef>
              <a:spcAft>
                <a:spcPts val="0"/>
              </a:spcAft>
              <a:buNone/>
            </a:pPr>
            <a:endParaRPr sz="1500">
              <a:solidFill>
                <a:schemeClr val="dk1"/>
              </a:solidFill>
              <a:highlight>
                <a:schemeClr val="lt1"/>
              </a:highlight>
            </a:endParaRPr>
          </a:p>
          <a:p>
            <a:pPr marL="0" lvl="0" indent="0" algn="l" rtl="0">
              <a:lnSpc>
                <a:spcPct val="200000"/>
              </a:lnSpc>
              <a:spcBef>
                <a:spcPts val="1200"/>
              </a:spcBef>
              <a:spcAft>
                <a:spcPts val="0"/>
              </a:spcAft>
              <a:buNone/>
            </a:pPr>
            <a:endParaRPr sz="1500">
              <a:solidFill>
                <a:schemeClr val="dk1"/>
              </a:solidFill>
              <a:highlight>
                <a:schemeClr val="lt1"/>
              </a:highlight>
            </a:endParaRPr>
          </a:p>
          <a:p>
            <a:pPr marL="0" lvl="0" indent="0" algn="l" rtl="0">
              <a:lnSpc>
                <a:spcPct val="200000"/>
              </a:lnSpc>
              <a:spcBef>
                <a:spcPts val="1200"/>
              </a:spcBef>
              <a:spcAft>
                <a:spcPts val="0"/>
              </a:spcAft>
              <a:buNone/>
            </a:pPr>
            <a:endParaRPr sz="1500">
              <a:solidFill>
                <a:schemeClr val="dk1"/>
              </a:solidFill>
              <a:highlight>
                <a:srgbClr val="FFFFFF"/>
              </a:highlight>
            </a:endParaRPr>
          </a:p>
          <a:p>
            <a:pPr marL="0" lvl="0" indent="0" algn="l" rtl="0">
              <a:spcBef>
                <a:spcPts val="1200"/>
              </a:spcBef>
              <a:spcAft>
                <a:spcPts val="1200"/>
              </a:spcAft>
              <a:buNone/>
            </a:pPr>
            <a:endParaRPr sz="1500">
              <a:solidFill>
                <a:schemeClr val="dk1"/>
              </a:solidFill>
              <a:highlight>
                <a:srgbClr val="FFFFFF"/>
              </a:highlight>
              <a:latin typeface="Verdana"/>
              <a:ea typeface="Verdana"/>
              <a:cs typeface="Verdana"/>
              <a:sym typeface="Verdana"/>
            </a:endParaRPr>
          </a:p>
        </p:txBody>
      </p:sp>
      <p:pic>
        <p:nvPicPr>
          <p:cNvPr id="102" name="Google Shape;102;p18"/>
          <p:cNvPicPr preferRelativeResize="0"/>
          <p:nvPr/>
        </p:nvPicPr>
        <p:blipFill rotWithShape="1">
          <a:blip r:embed="rId3">
            <a:alphaModFix/>
          </a:blip>
          <a:srcRect l="16992" r="29790"/>
          <a:stretch/>
        </p:blipFill>
        <p:spPr>
          <a:xfrm>
            <a:off x="178400" y="105863"/>
            <a:ext cx="3591677" cy="4931775"/>
          </a:xfrm>
          <a:prstGeom prst="rect">
            <a:avLst/>
          </a:prstGeom>
          <a:noFill/>
          <a:ln>
            <a:noFill/>
          </a:ln>
        </p:spPr>
      </p:pic>
      <p:sp>
        <p:nvSpPr>
          <p:cNvPr id="103" name="Google Shape;103;p18"/>
          <p:cNvSpPr txBox="1"/>
          <p:nvPr/>
        </p:nvSpPr>
        <p:spPr>
          <a:xfrm>
            <a:off x="1757275" y="4254125"/>
            <a:ext cx="7224900" cy="681000"/>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500">
                <a:solidFill>
                  <a:schemeClr val="dk1"/>
                </a:solidFill>
                <a:highlight>
                  <a:schemeClr val="lt1"/>
                </a:highlight>
              </a:rPr>
              <a:t>Tað, sum tit síggja sum ein partur av tykkara gerandisdegi, er ein uppliving hjá ferðfólki og teimum, sum ikki hava tilknýti til landbúnaðin </a:t>
            </a:r>
            <a:endParaRPr sz="15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p:nvPr/>
        </p:nvSpPr>
        <p:spPr>
          <a:xfrm>
            <a:off x="3744225" y="747775"/>
            <a:ext cx="5456100" cy="2158800"/>
          </a:xfrm>
          <a:prstGeom prst="rect">
            <a:avLst/>
          </a:prstGeom>
          <a:noFill/>
          <a:ln>
            <a:noFill/>
          </a:ln>
        </p:spPr>
        <p:txBody>
          <a:bodyPr spcFirstLastPara="1" wrap="square" lIns="91425" tIns="91425" rIns="91425" bIns="91425" anchor="t" anchorCtr="0">
            <a:spAutoFit/>
          </a:bodyPr>
          <a:lstStyle/>
          <a:p>
            <a:pPr marL="457200" lvl="0" indent="-323850" algn="l" rtl="0">
              <a:lnSpc>
                <a:spcPct val="200000"/>
              </a:lnSpc>
              <a:spcBef>
                <a:spcPts val="0"/>
              </a:spcBef>
              <a:spcAft>
                <a:spcPts val="0"/>
              </a:spcAft>
              <a:buClr>
                <a:schemeClr val="dk1"/>
              </a:buClr>
              <a:buSzPts val="1500"/>
              <a:buChar char="●"/>
            </a:pPr>
            <a:r>
              <a:rPr lang="en" sz="1500">
                <a:solidFill>
                  <a:schemeClr val="dk1"/>
                </a:solidFill>
                <a:highlight>
                  <a:schemeClr val="lt1"/>
                </a:highlight>
              </a:rPr>
              <a:t>Økja um sølu møguleikar - beinleiðis søla</a:t>
            </a:r>
            <a:endParaRPr sz="1500">
              <a:solidFill>
                <a:schemeClr val="dk1"/>
              </a:solidFill>
              <a:highlight>
                <a:schemeClr val="lt1"/>
              </a:highlight>
            </a:endParaRPr>
          </a:p>
          <a:p>
            <a:pPr marL="457200" lvl="0" indent="-323850" algn="l" rtl="0">
              <a:lnSpc>
                <a:spcPct val="200000"/>
              </a:lnSpc>
              <a:spcBef>
                <a:spcPts val="0"/>
              </a:spcBef>
              <a:spcAft>
                <a:spcPts val="0"/>
              </a:spcAft>
              <a:buClr>
                <a:schemeClr val="dk1"/>
              </a:buClr>
              <a:buSzPts val="1500"/>
              <a:buChar char="●"/>
            </a:pPr>
            <a:r>
              <a:rPr lang="en" sz="1500">
                <a:solidFill>
                  <a:schemeClr val="dk1"/>
                </a:solidFill>
                <a:highlight>
                  <a:schemeClr val="lt1"/>
                </a:highlight>
              </a:rPr>
              <a:t>Økja virksemi á smærri økjum</a:t>
            </a:r>
            <a:endParaRPr sz="1500">
              <a:solidFill>
                <a:schemeClr val="dk1"/>
              </a:solidFill>
              <a:highlight>
                <a:schemeClr val="lt1"/>
              </a:highlight>
            </a:endParaRPr>
          </a:p>
          <a:p>
            <a:pPr marL="457200" lvl="0" indent="-323850" algn="l" rtl="0">
              <a:lnSpc>
                <a:spcPct val="200000"/>
              </a:lnSpc>
              <a:spcBef>
                <a:spcPts val="0"/>
              </a:spcBef>
              <a:spcAft>
                <a:spcPts val="0"/>
              </a:spcAft>
              <a:buClr>
                <a:schemeClr val="dk1"/>
              </a:buClr>
              <a:buSzPts val="1500"/>
              <a:buChar char="●"/>
            </a:pPr>
            <a:r>
              <a:rPr lang="en" sz="1500">
                <a:solidFill>
                  <a:schemeClr val="dk1"/>
                </a:solidFill>
                <a:highlight>
                  <a:schemeClr val="lt1"/>
                </a:highlight>
              </a:rPr>
              <a:t>Menna lív og mentan á staðnum</a:t>
            </a:r>
            <a:endParaRPr sz="1500">
              <a:solidFill>
                <a:schemeClr val="dk1"/>
              </a:solidFill>
              <a:highlight>
                <a:schemeClr val="lt1"/>
              </a:highlight>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highlight>
                  <a:schemeClr val="lt1"/>
                </a:highlight>
              </a:rPr>
              <a:t>Mentunarberar - </a:t>
            </a:r>
            <a:r>
              <a:rPr lang="en" sz="1500">
                <a:solidFill>
                  <a:schemeClr val="dk1"/>
                </a:solidFill>
              </a:rPr>
              <a:t>vitan um framleiðslu og umhvørvi</a:t>
            </a:r>
            <a:endParaRPr sz="1500">
              <a:solidFill>
                <a:schemeClr val="dk1"/>
              </a:solidFill>
              <a:highlight>
                <a:srgbClr val="FFFF00"/>
              </a:highlight>
            </a:endParaRPr>
          </a:p>
          <a:p>
            <a:pPr marL="0" lvl="0" indent="0" algn="l" rtl="0">
              <a:lnSpc>
                <a:spcPct val="200000"/>
              </a:lnSpc>
              <a:spcBef>
                <a:spcPts val="1200"/>
              </a:spcBef>
              <a:spcAft>
                <a:spcPts val="1200"/>
              </a:spcAft>
              <a:buNone/>
            </a:pPr>
            <a:endParaRPr sz="1100">
              <a:solidFill>
                <a:schemeClr val="dk1"/>
              </a:solidFill>
              <a:highlight>
                <a:srgbClr val="FFFF00"/>
              </a:highlight>
            </a:endParaRPr>
          </a:p>
        </p:txBody>
      </p:sp>
      <p:sp>
        <p:nvSpPr>
          <p:cNvPr id="109" name="Google Shape;109;p19"/>
          <p:cNvSpPr txBox="1">
            <a:spLocks noGrp="1"/>
          </p:cNvSpPr>
          <p:nvPr>
            <p:ph type="title"/>
          </p:nvPr>
        </p:nvSpPr>
        <p:spPr>
          <a:xfrm>
            <a:off x="3980825" y="105875"/>
            <a:ext cx="3129300" cy="584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000"/>
              <a:t>Hví vert at hyggja nærri at? </a:t>
            </a:r>
            <a:endParaRPr sz="2000"/>
          </a:p>
        </p:txBody>
      </p:sp>
      <p:pic>
        <p:nvPicPr>
          <p:cNvPr id="110" name="Google Shape;110;p19"/>
          <p:cNvPicPr preferRelativeResize="0"/>
          <p:nvPr/>
        </p:nvPicPr>
        <p:blipFill>
          <a:blip r:embed="rId3">
            <a:alphaModFix/>
          </a:blip>
          <a:stretch>
            <a:fillRect/>
          </a:stretch>
        </p:blipFill>
        <p:spPr>
          <a:xfrm>
            <a:off x="152400" y="105875"/>
            <a:ext cx="3309650" cy="49688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0"/>
          <p:cNvPicPr preferRelativeResize="0"/>
          <p:nvPr/>
        </p:nvPicPr>
        <p:blipFill rotWithShape="1">
          <a:blip r:embed="rId3">
            <a:alphaModFix/>
          </a:blip>
          <a:srcRect l="28114" r="16289"/>
          <a:stretch/>
        </p:blipFill>
        <p:spPr>
          <a:xfrm>
            <a:off x="184350" y="0"/>
            <a:ext cx="5138650" cy="5143499"/>
          </a:xfrm>
          <a:prstGeom prst="rect">
            <a:avLst/>
          </a:prstGeom>
          <a:noFill/>
          <a:ln>
            <a:noFill/>
          </a:ln>
        </p:spPr>
      </p:pic>
      <p:pic>
        <p:nvPicPr>
          <p:cNvPr id="116" name="Google Shape;116;p20"/>
          <p:cNvPicPr preferRelativeResize="0"/>
          <p:nvPr/>
        </p:nvPicPr>
        <p:blipFill>
          <a:blip r:embed="rId4">
            <a:alphaModFix/>
          </a:blip>
          <a:stretch>
            <a:fillRect/>
          </a:stretch>
        </p:blipFill>
        <p:spPr>
          <a:xfrm>
            <a:off x="5493825" y="0"/>
            <a:ext cx="3452986" cy="5143501"/>
          </a:xfrm>
          <a:prstGeom prst="rect">
            <a:avLst/>
          </a:prstGeom>
          <a:noFill/>
          <a:ln>
            <a:noFill/>
          </a:ln>
        </p:spPr>
      </p:pic>
      <p:sp>
        <p:nvSpPr>
          <p:cNvPr id="117" name="Google Shape;117;p20"/>
          <p:cNvSpPr txBox="1">
            <a:spLocks noGrp="1"/>
          </p:cNvSpPr>
          <p:nvPr>
            <p:ph type="title"/>
          </p:nvPr>
        </p:nvSpPr>
        <p:spPr>
          <a:xfrm>
            <a:off x="1522350" y="4379675"/>
            <a:ext cx="6827400" cy="572700"/>
          </a:xfrm>
          <a:prstGeom prst="rect">
            <a:avLst/>
          </a:prstGeom>
          <a:solidFill>
            <a:schemeClr val="lt1"/>
          </a:solidFill>
        </p:spPr>
        <p:txBody>
          <a:bodyPr spcFirstLastPara="1" wrap="square" lIns="91425" tIns="91425" rIns="91425" bIns="91425" anchor="t" anchorCtr="0">
            <a:noAutofit/>
          </a:bodyPr>
          <a:lstStyle/>
          <a:p>
            <a:pPr marL="0" lvl="0" indent="0" algn="l" rtl="0">
              <a:lnSpc>
                <a:spcPct val="165000"/>
              </a:lnSpc>
              <a:spcBef>
                <a:spcPts val="1900"/>
              </a:spcBef>
              <a:spcAft>
                <a:spcPts val="0"/>
              </a:spcAft>
              <a:buClr>
                <a:schemeClr val="dk1"/>
              </a:buClr>
              <a:buSzPts val="1100"/>
              <a:buFont typeface="Arial"/>
              <a:buNone/>
            </a:pPr>
            <a:r>
              <a:rPr lang="en" sz="1800">
                <a:highlight>
                  <a:schemeClr val="lt1"/>
                </a:highlight>
              </a:rPr>
              <a:t>Landbúnaðarferðavinna kann stimbra</a:t>
            </a:r>
            <a:r>
              <a:rPr lang="en" sz="1800"/>
              <a:t> føroyska matframleiðslu</a:t>
            </a:r>
            <a:endParaRPr sz="1800"/>
          </a:p>
          <a:p>
            <a:pPr marL="0" lvl="0" indent="0" algn="l" rtl="0">
              <a:spcBef>
                <a:spcPts val="3000"/>
              </a:spcBef>
              <a:spcAft>
                <a:spcPts val="0"/>
              </a:spcAft>
              <a:buNone/>
            </a:pP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1"/>
          <p:cNvPicPr preferRelativeResize="0"/>
          <p:nvPr/>
        </p:nvPicPr>
        <p:blipFill rotWithShape="1">
          <a:blip r:embed="rId3">
            <a:alphaModFix/>
          </a:blip>
          <a:srcRect l="25067" r="14716"/>
          <a:stretch/>
        </p:blipFill>
        <p:spPr>
          <a:xfrm>
            <a:off x="0" y="0"/>
            <a:ext cx="4257049" cy="5143401"/>
          </a:xfrm>
          <a:prstGeom prst="rect">
            <a:avLst/>
          </a:prstGeom>
          <a:noFill/>
          <a:ln>
            <a:noFill/>
          </a:ln>
        </p:spPr>
      </p:pic>
      <p:sp>
        <p:nvSpPr>
          <p:cNvPr id="123" name="Google Shape;123;p21"/>
          <p:cNvSpPr txBox="1"/>
          <p:nvPr/>
        </p:nvSpPr>
        <p:spPr>
          <a:xfrm>
            <a:off x="422475" y="3870725"/>
            <a:ext cx="8594100" cy="1108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latin typeface="Verdana"/>
                <a:ea typeface="Verdana"/>
                <a:cs typeface="Verdana"/>
                <a:sym typeface="Verdana"/>
              </a:rPr>
              <a:t>Tá vit keypa staðbundnan mat beinleiðis frá føroyskum framleiðarum, gagnar hetta bæði framleiðaranum, nærsamfelagnum og felagskensluna millum fólk. Somuleiðis gagnar tað føroyska búskapinum, at vit bæði framleiða, selja og nýta staðbundna matin í Føroyum.</a:t>
            </a:r>
            <a:endParaRPr sz="15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416</Words>
  <Application>Microsoft Office PowerPoint</Application>
  <PresentationFormat>Skærmshow (16:9)</PresentationFormat>
  <Paragraphs>71</Paragraphs>
  <Slides>12</Slides>
  <Notes>12</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12</vt:i4>
      </vt:variant>
    </vt:vector>
  </HeadingPairs>
  <TitlesOfParts>
    <vt:vector size="16" baseType="lpstr">
      <vt:lpstr>Lato</vt:lpstr>
      <vt:lpstr>Arial</vt:lpstr>
      <vt:lpstr>Verdana</vt:lpstr>
      <vt:lpstr>Simple Light</vt:lpstr>
      <vt:lpstr>PowerPoint-præsentation</vt:lpstr>
      <vt:lpstr>Hvussu kann landbúnaðurin fáa ágóðan av ferðavinnuni? Landbúnaðarferðavinna ein møguleiki fyri landbúnaðin í Føroyum </vt:lpstr>
      <vt:lpstr>Hvat er landbúnaðarferðavinna? </vt:lpstr>
      <vt:lpstr>PowerPoint-præsentation</vt:lpstr>
      <vt:lpstr>Heimablídni - eitt serføroyskt tilboð</vt:lpstr>
      <vt:lpstr>Hví vert at hyggja nærri at? </vt:lpstr>
      <vt:lpstr>Hví vert at hyggja nærri at? </vt:lpstr>
      <vt:lpstr>Landbúnaðarferðavinna kann stimbra føroyska matframleiðslu </vt:lpstr>
      <vt:lpstr>PowerPoint-præsentation</vt:lpstr>
      <vt:lpstr>Ferðavinnan er ikki fyri øll, men… </vt:lpstr>
      <vt:lpstr>Verkætlanar tilgongdin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Simun</dc:creator>
  <cp:lastModifiedBy>Simun Gullaksen</cp:lastModifiedBy>
  <cp:revision>1</cp:revision>
  <dcterms:modified xsi:type="dcterms:W3CDTF">2023-02-17T16:02:54Z</dcterms:modified>
</cp:coreProperties>
</file>