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273" r:id="rId3"/>
    <p:sldId id="261" r:id="rId4"/>
    <p:sldId id="258" r:id="rId5"/>
    <p:sldId id="282" r:id="rId6"/>
    <p:sldId id="308" r:id="rId7"/>
    <p:sldId id="309" r:id="rId8"/>
    <p:sldId id="270" r:id="rId9"/>
    <p:sldId id="289" r:id="rId10"/>
    <p:sldId id="320" r:id="rId11"/>
    <p:sldId id="319" r:id="rId12"/>
    <p:sldId id="322" r:id="rId13"/>
    <p:sldId id="280" r:id="rId14"/>
    <p:sldId id="272" r:id="rId15"/>
  </p:sldIdLst>
  <p:sldSz cx="9144000" cy="6858000" type="screen4x3"/>
  <p:notesSz cx="6858000" cy="9144000"/>
  <p:defaultTextStyle>
    <a:defPPr>
      <a:defRPr lang="fo-F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/>
            </a:pPr>
            <a:r>
              <a:rPr lang="en-US" dirty="0" err="1"/>
              <a:t>Ílegubólkar</a:t>
            </a:r>
            <a:r>
              <a:rPr lang="en-US" dirty="0"/>
              <a:t> </a:t>
            </a:r>
            <a:r>
              <a:rPr lang="en-US" dirty="0" err="1"/>
              <a:t>og</a:t>
            </a:r>
            <a:r>
              <a:rPr lang="en-US" dirty="0"/>
              <a:t> </a:t>
            </a:r>
            <a:r>
              <a:rPr lang="en-US" dirty="0" err="1"/>
              <a:t>ridluskriði</a:t>
            </a:r>
            <a:r>
              <a:rPr lang="en-US" dirty="0"/>
              <a:t> - 2013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'Ark3'!$K$212</c:f>
              <c:strCache>
                <c:ptCount val="1"/>
                <c:pt idx="0">
                  <c:v>Pos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'Ark3'!$J$213:$J$218</c:f>
              <c:strCache>
                <c:ptCount val="6"/>
                <c:pt idx="0">
                  <c:v>AA/XX/RR</c:v>
                </c:pt>
                <c:pt idx="1">
                  <c:v>AA/XX/QR</c:v>
                </c:pt>
                <c:pt idx="2">
                  <c:v>AA/XX/QQ</c:v>
                </c:pt>
                <c:pt idx="3">
                  <c:v>AV/XX/QR</c:v>
                </c:pt>
                <c:pt idx="4">
                  <c:v>AV/XX/QQ</c:v>
                </c:pt>
                <c:pt idx="5">
                  <c:v>VV/XX/QQ</c:v>
                </c:pt>
              </c:strCache>
            </c:strRef>
          </c:cat>
          <c:val>
            <c:numRef>
              <c:f>'Ark3'!$K$213:$K$218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9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44-4807-B365-8F92E68F891C}"/>
            </c:ext>
          </c:extLst>
        </c:ser>
        <c:ser>
          <c:idx val="1"/>
          <c:order val="1"/>
          <c:tx>
            <c:strRef>
              <c:f>'Ark3'!$L$212</c:f>
              <c:strCache>
                <c:ptCount val="1"/>
                <c:pt idx="0">
                  <c:v>Neg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'Ark3'!$J$213:$J$218</c:f>
              <c:strCache>
                <c:ptCount val="6"/>
                <c:pt idx="0">
                  <c:v>AA/XX/RR</c:v>
                </c:pt>
                <c:pt idx="1">
                  <c:v>AA/XX/QR</c:v>
                </c:pt>
                <c:pt idx="2">
                  <c:v>AA/XX/QQ</c:v>
                </c:pt>
                <c:pt idx="3">
                  <c:v>AV/XX/QR</c:v>
                </c:pt>
                <c:pt idx="4">
                  <c:v>AV/XX/QQ</c:v>
                </c:pt>
                <c:pt idx="5">
                  <c:v>VV/XX/QQ</c:v>
                </c:pt>
              </c:strCache>
            </c:strRef>
          </c:cat>
          <c:val>
            <c:numRef>
              <c:f>'Ark3'!$L$213:$L$218</c:f>
              <c:numCache>
                <c:formatCode>General</c:formatCode>
                <c:ptCount val="6"/>
                <c:pt idx="0">
                  <c:v>0</c:v>
                </c:pt>
                <c:pt idx="1">
                  <c:v>4</c:v>
                </c:pt>
                <c:pt idx="2">
                  <c:v>95</c:v>
                </c:pt>
                <c:pt idx="3">
                  <c:v>2</c:v>
                </c:pt>
                <c:pt idx="4">
                  <c:v>69</c:v>
                </c:pt>
                <c:pt idx="5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44-4807-B365-8F92E68F89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63452032"/>
        <c:axId val="163453568"/>
      </c:barChart>
      <c:catAx>
        <c:axId val="1634520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63453568"/>
        <c:crosses val="autoZero"/>
        <c:auto val="1"/>
        <c:lblAlgn val="ctr"/>
        <c:lblOffset val="100"/>
        <c:noMultiLvlLbl val="0"/>
      </c:catAx>
      <c:valAx>
        <c:axId val="163453568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crossAx val="163452032"/>
        <c:crosses val="autoZero"/>
        <c:crossBetween val="between"/>
      </c:valAx>
      <c:spPr>
        <a:ln>
          <a:solidFill>
            <a:sysClr val="windowText" lastClr="000000"/>
          </a:solidFill>
        </a:ln>
      </c:spPr>
    </c:plotArea>
    <c:legend>
      <c:legendPos val="r"/>
      <c:overlay val="0"/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[Dataviðgerð.xlsx]136!Pivottabel5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'136'!$B$3:$B$4</c:f>
              <c:strCache>
                <c:ptCount val="1"/>
                <c:pt idx="0">
                  <c:v>VV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cat>
            <c:strRef>
              <c:f>'136'!$A$5:$A$14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'136'!$B$5:$B$14</c:f>
              <c:numCache>
                <c:formatCode>General</c:formatCode>
                <c:ptCount val="9"/>
                <c:pt idx="0">
                  <c:v>137</c:v>
                </c:pt>
                <c:pt idx="1">
                  <c:v>100</c:v>
                </c:pt>
                <c:pt idx="2">
                  <c:v>73</c:v>
                </c:pt>
                <c:pt idx="3">
                  <c:v>36</c:v>
                </c:pt>
                <c:pt idx="4">
                  <c:v>41</c:v>
                </c:pt>
                <c:pt idx="5">
                  <c:v>25</c:v>
                </c:pt>
                <c:pt idx="6">
                  <c:v>21</c:v>
                </c:pt>
                <c:pt idx="7">
                  <c:v>11</c:v>
                </c:pt>
                <c:pt idx="8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B71-4534-82AA-CEE09E9EC77F}"/>
            </c:ext>
          </c:extLst>
        </c:ser>
        <c:ser>
          <c:idx val="1"/>
          <c:order val="1"/>
          <c:tx>
            <c:strRef>
              <c:f>'136'!$C$3:$C$4</c:f>
              <c:strCache>
                <c:ptCount val="1"/>
                <c:pt idx="0">
                  <c:v>AV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'136'!$A$5:$A$14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'136'!$C$5:$C$14</c:f>
              <c:numCache>
                <c:formatCode>General</c:formatCode>
                <c:ptCount val="9"/>
                <c:pt idx="0">
                  <c:v>454</c:v>
                </c:pt>
                <c:pt idx="1">
                  <c:v>392</c:v>
                </c:pt>
                <c:pt idx="2">
                  <c:v>658</c:v>
                </c:pt>
                <c:pt idx="3">
                  <c:v>375</c:v>
                </c:pt>
                <c:pt idx="4">
                  <c:v>477</c:v>
                </c:pt>
                <c:pt idx="5">
                  <c:v>395</c:v>
                </c:pt>
                <c:pt idx="6">
                  <c:v>345</c:v>
                </c:pt>
                <c:pt idx="7">
                  <c:v>314</c:v>
                </c:pt>
                <c:pt idx="8">
                  <c:v>158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B71-4534-82AA-CEE09E9EC77F}"/>
            </c:ext>
          </c:extLst>
        </c:ser>
        <c:ser>
          <c:idx val="2"/>
          <c:order val="2"/>
          <c:tx>
            <c:strRef>
              <c:f>'136'!$D$3:$D$4</c:f>
              <c:strCache>
                <c:ptCount val="1"/>
                <c:pt idx="0">
                  <c:v>AA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strRef>
              <c:f>'136'!$A$5:$A$14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'136'!$D$5:$D$14</c:f>
              <c:numCache>
                <c:formatCode>General</c:formatCode>
                <c:ptCount val="9"/>
                <c:pt idx="0">
                  <c:v>481</c:v>
                </c:pt>
                <c:pt idx="1">
                  <c:v>596</c:v>
                </c:pt>
                <c:pt idx="2">
                  <c:v>1445</c:v>
                </c:pt>
                <c:pt idx="3">
                  <c:v>928</c:v>
                </c:pt>
                <c:pt idx="4">
                  <c:v>1322</c:v>
                </c:pt>
                <c:pt idx="5">
                  <c:v>1281</c:v>
                </c:pt>
                <c:pt idx="6">
                  <c:v>1283</c:v>
                </c:pt>
                <c:pt idx="7">
                  <c:v>1232</c:v>
                </c:pt>
                <c:pt idx="8">
                  <c:v>730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71-4534-82AA-CEE09E9EC7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435439928"/>
        <c:axId val="435440912"/>
      </c:barChart>
      <c:catAx>
        <c:axId val="435439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o-FO"/>
          </a:p>
        </c:txPr>
        <c:crossAx val="435440912"/>
        <c:crosses val="autoZero"/>
        <c:auto val="1"/>
        <c:lblAlgn val="ctr"/>
        <c:lblOffset val="100"/>
        <c:noMultiLvlLbl val="0"/>
      </c:catAx>
      <c:valAx>
        <c:axId val="435440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o-FO"/>
          </a:p>
        </c:txPr>
        <c:crossAx val="4354399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o-F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o-F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[Dataviðgerð.xlsx]171!Pivottabel6</c:name>
    <c:fmtId val="-1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fo-FO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>
        <c:manualLayout>
          <c:layoutTarget val="inner"/>
          <c:xMode val="edge"/>
          <c:yMode val="edge"/>
          <c:x val="9.7122703412073491E-2"/>
          <c:y val="0.14249781277340332"/>
          <c:w val="0.73273840769903764"/>
          <c:h val="0.65481918926800819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'171'!$B$3:$B$4</c:f>
              <c:strCache>
                <c:ptCount val="1"/>
                <c:pt idx="0">
                  <c:v>QQ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strRef>
              <c:f>'171'!$A$5:$A$14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'171'!$B$5:$B$14</c:f>
              <c:numCache>
                <c:formatCode>General</c:formatCode>
                <c:ptCount val="9"/>
                <c:pt idx="0">
                  <c:v>1031</c:v>
                </c:pt>
                <c:pt idx="1">
                  <c:v>933</c:v>
                </c:pt>
                <c:pt idx="2">
                  <c:v>2057</c:v>
                </c:pt>
                <c:pt idx="3">
                  <c:v>1225</c:v>
                </c:pt>
                <c:pt idx="4">
                  <c:v>1672</c:v>
                </c:pt>
                <c:pt idx="5">
                  <c:v>1539</c:v>
                </c:pt>
                <c:pt idx="6">
                  <c:v>1487</c:v>
                </c:pt>
                <c:pt idx="7">
                  <c:v>1409</c:v>
                </c:pt>
                <c:pt idx="8">
                  <c:v>827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56-4244-8FB7-8D4E858DDAB1}"/>
            </c:ext>
          </c:extLst>
        </c:ser>
        <c:ser>
          <c:idx val="1"/>
          <c:order val="1"/>
          <c:tx>
            <c:strRef>
              <c:f>'171'!$C$3:$C$4</c:f>
              <c:strCache>
                <c:ptCount val="1"/>
                <c:pt idx="0">
                  <c:v>QR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</c:spPr>
          <c:invertIfNegative val="0"/>
          <c:cat>
            <c:strRef>
              <c:f>'171'!$A$5:$A$14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'171'!$C$5:$C$14</c:f>
              <c:numCache>
                <c:formatCode>General</c:formatCode>
                <c:ptCount val="9"/>
                <c:pt idx="0">
                  <c:v>41</c:v>
                </c:pt>
                <c:pt idx="1">
                  <c:v>49</c:v>
                </c:pt>
                <c:pt idx="2">
                  <c:v>114</c:v>
                </c:pt>
                <c:pt idx="3">
                  <c:v>102</c:v>
                </c:pt>
                <c:pt idx="4">
                  <c:v>164</c:v>
                </c:pt>
                <c:pt idx="5">
                  <c:v>156</c:v>
                </c:pt>
                <c:pt idx="6">
                  <c:v>153</c:v>
                </c:pt>
                <c:pt idx="7">
                  <c:v>140</c:v>
                </c:pt>
                <c:pt idx="8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156-4244-8FB7-8D4E858DDAB1}"/>
            </c:ext>
          </c:extLst>
        </c:ser>
        <c:ser>
          <c:idx val="2"/>
          <c:order val="2"/>
          <c:tx>
            <c:strRef>
              <c:f>'171'!$D$3:$D$4</c:f>
              <c:strCache>
                <c:ptCount val="1"/>
                <c:pt idx="0">
                  <c:v>RR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cat>
            <c:strRef>
              <c:f>'171'!$A$5:$A$14</c:f>
              <c:strCache>
                <c:ptCount val="9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  <c:pt idx="7">
                  <c:v>2020</c:v>
                </c:pt>
                <c:pt idx="8">
                  <c:v>2021</c:v>
                </c:pt>
              </c:strCache>
            </c:strRef>
          </c:cat>
          <c:val>
            <c:numRef>
              <c:f>'171'!$D$5:$D$14</c:f>
              <c:numCache>
                <c:formatCode>General</c:formatCode>
                <c:ptCount val="9"/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4</c:v>
                </c:pt>
                <c:pt idx="5">
                  <c:v>6</c:v>
                </c:pt>
                <c:pt idx="6">
                  <c:v>9</c:v>
                </c:pt>
                <c:pt idx="7">
                  <c:v>8</c:v>
                </c:pt>
                <c:pt idx="8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56-4244-8FB7-8D4E858DD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620328216"/>
        <c:axId val="620328544"/>
      </c:barChart>
      <c:catAx>
        <c:axId val="620328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o-FO"/>
          </a:p>
        </c:txPr>
        <c:crossAx val="620328544"/>
        <c:crossesAt val="0.8600000000000001"/>
        <c:auto val="1"/>
        <c:lblAlgn val="ctr"/>
        <c:lblOffset val="100"/>
        <c:noMultiLvlLbl val="0"/>
      </c:catAx>
      <c:valAx>
        <c:axId val="620328544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o-FO"/>
          </a:p>
        </c:txPr>
        <c:crossAx val="620328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o-F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o-FO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E4EA0B-D850-48D6-8A0F-1FAC550C2D63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o-FO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fo-FO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o-FO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BDC62C-7D51-4638-B108-12DBC8E0AB2B}" type="slidenum">
              <a:rPr lang="fo-FO" smtClean="0"/>
              <a:t>‹nr.›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791020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o-FO" dirty="0"/>
              <a:t>Mynd: </a:t>
            </a:r>
            <a:r>
              <a:rPr lang="en-US" dirty="0"/>
              <a:t>"Faroe islands map with island names". </a:t>
            </a:r>
            <a:r>
              <a:rPr lang="en-US"/>
              <a:t>Licensed under CC BY-SA 3.0 via Wikimedia Commons - https://commons.wikimedia.org/wiki/File:Faroe_islands_map_with_island_names.png#/media/File:Faroe_islands_map_with_island_names.png</a:t>
            </a:r>
            <a:endParaRPr lang="fo-FO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BFC6-C47B-44C8-9DF8-33D033E2DCE7}" type="slidenum">
              <a:rPr lang="fo-FO" smtClean="0"/>
              <a:t>2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2801309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30BFC6-C47B-44C8-9DF8-33D033E2DCE7}" type="slidenum">
              <a:rPr lang="fo-FO" smtClean="0"/>
              <a:t>14</a:t>
            </a:fld>
            <a:endParaRPr lang="fo-FO"/>
          </a:p>
        </p:txBody>
      </p:sp>
    </p:spTree>
    <p:extLst>
      <p:ext uri="{BB962C8B-B14F-4D97-AF65-F5344CB8AC3E}">
        <p14:creationId xmlns:p14="http://schemas.microsoft.com/office/powerpoint/2010/main" val="1548165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http://www.hfs.fo/images/logo.JPG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http://www.hfs.fo/images/logo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http://www.hfs.fo/images/logo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vinklet trekant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Titel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17" name="Undertitel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da-DK"/>
              <a:t>Klik for at redigere i master</a:t>
            </a:r>
            <a:endParaRPr kumimoji="0" lang="en-US"/>
          </a:p>
        </p:txBody>
      </p:sp>
      <p:grpSp>
        <p:nvGrpSpPr>
          <p:cNvPr id="2" name="Grup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Kombinationstegning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Kombinationstegning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Kombinationstegning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Lige forbindelse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Pladsholder til dato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19" name="Pladsholder til sidefod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o-FO"/>
          </a:p>
        </p:txBody>
      </p:sp>
      <p:sp>
        <p:nvSpPr>
          <p:cNvPr id="27" name="Pladsholder til diasnumm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pic>
        <p:nvPicPr>
          <p:cNvPr id="13" name="Picture 18" descr="Heilsufrøðiliga Starvsstovan"/>
          <p:cNvPicPr>
            <a:picLocks noChangeAspect="1" noChangeArrowheads="1"/>
          </p:cNvPicPr>
          <p:nvPr/>
        </p:nvPicPr>
        <p:blipFill>
          <a:blip r:embed="rId3" r:link="rId4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11200" cy="1066800"/>
          </a:xfrm>
          <a:prstGeom prst="rect">
            <a:avLst/>
          </a:prstGeom>
          <a:solidFill>
            <a:schemeClr val="bg1">
              <a:alpha val="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sp>
        <p:nvSpPr>
          <p:cNvPr id="7" name="Titel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a-DK"/>
              <a:t>Klik for at redigere i master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sp>
        <p:nvSpPr>
          <p:cNvPr id="7" name="Vinkel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Vinkel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a-DK"/>
              <a:t>Klik for at redigere i master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Sammenligning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a-DK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da-DK"/>
              <a:t>Klik for at redigere i master</a:t>
            </a:r>
          </a:p>
        </p:txBody>
      </p:sp>
      <p:sp>
        <p:nvSpPr>
          <p:cNvPr id="5" name="Pladsholder til indhold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pic>
        <p:nvPicPr>
          <p:cNvPr id="10" name="Picture 18" descr="Heilsufrøðiliga Starvsstovan"/>
          <p:cNvPicPr>
            <a:picLocks noChangeAspect="1" noChangeArrowheads="1"/>
          </p:cNvPicPr>
          <p:nvPr/>
        </p:nvPicPr>
        <p:blipFill>
          <a:blip r:embed="rId2" r:link="rId3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11200" cy="1066800"/>
          </a:xfrm>
          <a:prstGeom prst="rect">
            <a:avLst/>
          </a:prstGeom>
          <a:solidFill>
            <a:schemeClr val="bg1">
              <a:alpha val="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da-DK"/>
              <a:t>Klik for at redigere i master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Indhold med billedtekst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da-DK"/>
              <a:t>Klik for at redigere i master</a:t>
            </a:r>
          </a:p>
          <a:p>
            <a:pPr lvl="1" eaLnBrk="1" latinLnBrk="0" hangingPunct="1"/>
            <a:r>
              <a:rPr lang="da-DK"/>
              <a:t>Andet niveau</a:t>
            </a:r>
          </a:p>
          <a:p>
            <a:pPr lvl="2" eaLnBrk="1" latinLnBrk="0" hangingPunct="1"/>
            <a:r>
              <a:rPr lang="da-DK"/>
              <a:t>Tredje niveau</a:t>
            </a:r>
          </a:p>
          <a:p>
            <a:pPr lvl="3" eaLnBrk="1" latinLnBrk="0" hangingPunct="1"/>
            <a:r>
              <a:rPr lang="da-DK"/>
              <a:t>Fjerde niveau</a:t>
            </a:r>
          </a:p>
          <a:p>
            <a:pPr lvl="4" eaLnBrk="1" latinLnBrk="0" hangingPunct="1"/>
            <a:r>
              <a:rPr lang="da-DK"/>
              <a:t>Femte niveau</a:t>
            </a:r>
            <a:endParaRPr kumimoji="0" lang="en-US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o-FO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pic>
        <p:nvPicPr>
          <p:cNvPr id="8" name="Picture 18" descr="Heilsufrøðiliga Starvsstovan"/>
          <p:cNvPicPr>
            <a:picLocks noChangeAspect="1" noChangeArrowheads="1"/>
          </p:cNvPicPr>
          <p:nvPr/>
        </p:nvPicPr>
        <p:blipFill>
          <a:blip r:embed="rId2" r:link="rId3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11200" cy="1066800"/>
          </a:xfrm>
          <a:prstGeom prst="rect">
            <a:avLst/>
          </a:prstGeom>
          <a:solidFill>
            <a:schemeClr val="bg1">
              <a:alpha val="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lede med billedteks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da-DK"/>
              <a:t>Klik på ikonet for at tilføje et billede</a:t>
            </a:r>
            <a:endParaRPr kumimoji="0" lang="en-US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o-FO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8" name="Kombinationstegning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Kombinationstegning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tvinklet trekant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Lige forbindelse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Vinkel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Vinkel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http://www.hfs.fo/images/logo.JPG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ombinationstegning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Kombinationstegning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Retvinklet trekant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Lige forbindelse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ladsholder til titel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da-DK"/>
              <a:t>Klik for at redigere i master</a:t>
            </a:r>
            <a:endParaRPr kumimoji="0" lang="en-US"/>
          </a:p>
        </p:txBody>
      </p:sp>
      <p:sp>
        <p:nvSpPr>
          <p:cNvPr id="30" name="Pladsholder til tekst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a-DK" dirty="0"/>
              <a:t>Klik for at redigere i master</a:t>
            </a:r>
          </a:p>
          <a:p>
            <a:pPr lvl="1" eaLnBrk="1" latinLnBrk="0" hangingPunct="1"/>
            <a:r>
              <a:rPr kumimoji="0" lang="da-DK" dirty="0"/>
              <a:t>Andet niveau</a:t>
            </a:r>
          </a:p>
          <a:p>
            <a:pPr lvl="2" eaLnBrk="1" latinLnBrk="0" hangingPunct="1"/>
            <a:r>
              <a:rPr kumimoji="0" lang="da-DK" dirty="0"/>
              <a:t>Tredje niveau</a:t>
            </a:r>
          </a:p>
          <a:p>
            <a:pPr lvl="3" eaLnBrk="1" latinLnBrk="0" hangingPunct="1"/>
            <a:r>
              <a:rPr kumimoji="0" lang="da-DK" dirty="0"/>
              <a:t>Fjerde niveau</a:t>
            </a:r>
          </a:p>
          <a:p>
            <a:pPr lvl="4" eaLnBrk="1" latinLnBrk="0" hangingPunct="1"/>
            <a:r>
              <a:rPr kumimoji="0" lang="da-DK" dirty="0"/>
              <a:t>Femte niveau</a:t>
            </a:r>
            <a:endParaRPr kumimoji="0" lang="en-US" dirty="0"/>
          </a:p>
        </p:txBody>
      </p:sp>
      <p:sp>
        <p:nvSpPr>
          <p:cNvPr id="10" name="Pladsholder til dato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E95960A1-0BCD-46E0-8D66-315604380D4D}" type="datetimeFigureOut">
              <a:rPr lang="fo-FO" smtClean="0"/>
              <a:t>19.02.2022</a:t>
            </a:fld>
            <a:endParaRPr lang="fo-FO"/>
          </a:p>
        </p:txBody>
      </p:sp>
      <p:sp>
        <p:nvSpPr>
          <p:cNvPr id="22" name="Pladsholder til sidefod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o-FO"/>
          </a:p>
        </p:txBody>
      </p:sp>
      <p:sp>
        <p:nvSpPr>
          <p:cNvPr id="18" name="Pladsholder til diasnumm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A980912-B327-4243-AA52-2BC16F783319}" type="slidenum">
              <a:rPr lang="fo-FO" smtClean="0"/>
              <a:t>‹nr.›</a:t>
            </a:fld>
            <a:endParaRPr lang="fo-FO"/>
          </a:p>
        </p:txBody>
      </p:sp>
      <p:pic>
        <p:nvPicPr>
          <p:cNvPr id="11" name="Picture 18" descr="Heilsufrøðiliga Starvsstovan"/>
          <p:cNvPicPr>
            <a:picLocks noChangeAspect="1" noChangeArrowheads="1"/>
          </p:cNvPicPr>
          <p:nvPr/>
        </p:nvPicPr>
        <p:blipFill>
          <a:blip r:embed="rId14" r:link="rId15">
            <a:lum bright="-4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188913"/>
            <a:ext cx="711200" cy="1066800"/>
          </a:xfrm>
          <a:prstGeom prst="rect">
            <a:avLst/>
          </a:prstGeom>
          <a:solidFill>
            <a:schemeClr val="bg1">
              <a:alpha val="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o-FO" dirty="0"/>
              <a:t>Ridluskriði í Føroyum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o-FO" dirty="0" err="1"/>
              <a:t>Oddjó</a:t>
            </a:r>
            <a:r>
              <a:rPr lang="fo-FO" dirty="0"/>
              <a:t> </a:t>
            </a:r>
            <a:r>
              <a:rPr lang="fo-FO" dirty="0" err="1"/>
              <a:t>Stovugarð</a:t>
            </a:r>
            <a:endParaRPr lang="fo-FO" dirty="0"/>
          </a:p>
          <a:p>
            <a:r>
              <a:rPr lang="fo-FO" dirty="0"/>
              <a:t>Heilsufrøðiliga starvsstovan</a:t>
            </a:r>
          </a:p>
        </p:txBody>
      </p:sp>
    </p:spTree>
    <p:extLst>
      <p:ext uri="{BB962C8B-B14F-4D97-AF65-F5344CB8AC3E}">
        <p14:creationId xmlns:p14="http://schemas.microsoft.com/office/powerpoint/2010/main" val="1139454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o-FO" b="1" dirty="0"/>
              <a:t>Skinn</a:t>
            </a:r>
            <a:r>
              <a:rPr lang="fo-FO" dirty="0"/>
              <a:t> frá </a:t>
            </a:r>
            <a:r>
              <a:rPr lang="fo-FO" dirty="0" err="1"/>
              <a:t>kliniskt</a:t>
            </a:r>
            <a:r>
              <a:rPr lang="fo-FO" dirty="0"/>
              <a:t> frískum seyði kunnu nýtast til víðari virking, um tey verða </a:t>
            </a:r>
            <a:r>
              <a:rPr lang="fo-FO" dirty="0" err="1"/>
              <a:t>innpakkaði</a:t>
            </a:r>
            <a:r>
              <a:rPr lang="fo-FO" dirty="0"/>
              <a:t> soleiðis, at einki lekur frá. </a:t>
            </a:r>
          </a:p>
          <a:p>
            <a:pPr lvl="1"/>
            <a:r>
              <a:rPr lang="fo-FO" dirty="0" err="1"/>
              <a:t>Djóralæknaváttan</a:t>
            </a:r>
            <a:r>
              <a:rPr lang="fo-FO" dirty="0"/>
              <a:t>, har djóralækni váttar, at seyðurin ikki hevur </a:t>
            </a:r>
            <a:r>
              <a:rPr lang="fo-FO" dirty="0" err="1"/>
              <a:t>klinisk</a:t>
            </a:r>
            <a:r>
              <a:rPr lang="fo-FO" dirty="0"/>
              <a:t> sjúkutekin beint fyri fletting, skal tá fyriliggja.</a:t>
            </a:r>
          </a:p>
          <a:p>
            <a:pPr lvl="0"/>
            <a:endParaRPr lang="fo-FO" dirty="0"/>
          </a:p>
          <a:p>
            <a:pPr lvl="0"/>
            <a:r>
              <a:rPr lang="fo-FO" dirty="0"/>
              <a:t>Skinn, sum ikki skulu nýtast til víðari virking, skulu burturbeinast í tøttum ílati ella posa á brennistøð. </a:t>
            </a:r>
          </a:p>
          <a:p>
            <a:pPr marL="109728" indent="0">
              <a:buNone/>
            </a:pPr>
            <a:endParaRPr lang="fo-FO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o-FO" dirty="0"/>
              <a:t>Skinn</a:t>
            </a:r>
          </a:p>
        </p:txBody>
      </p:sp>
    </p:spTree>
    <p:extLst>
      <p:ext uri="{BB962C8B-B14F-4D97-AF65-F5344CB8AC3E}">
        <p14:creationId xmlns:p14="http://schemas.microsoft.com/office/powerpoint/2010/main" val="30254409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fo-FO" dirty="0"/>
              <a:t>Gras skal ikki flytast úr </a:t>
            </a:r>
            <a:r>
              <a:rPr lang="fo-FO" dirty="0" err="1"/>
              <a:t>ridluskriðaøki</a:t>
            </a:r>
            <a:endParaRPr lang="fo-FO" dirty="0"/>
          </a:p>
          <a:p>
            <a:pPr lvl="1"/>
            <a:r>
              <a:rPr lang="fo-FO" dirty="0"/>
              <a:t>Gras av bøi </a:t>
            </a:r>
            <a:r>
              <a:rPr lang="fo-FO" u="sng" dirty="0"/>
              <a:t>í </a:t>
            </a:r>
            <a:r>
              <a:rPr lang="fo-FO" u="sng" dirty="0" err="1"/>
              <a:t>ridluskriðaøki</a:t>
            </a:r>
            <a:r>
              <a:rPr lang="fo-FO" dirty="0"/>
              <a:t>, sum seyður hevur havt atgongd til seinastu 12 mánaðirnar, ikki skal flytast úr økinum</a:t>
            </a:r>
          </a:p>
          <a:p>
            <a:pPr lvl="2"/>
            <a:r>
              <a:rPr lang="fo-FO" dirty="0"/>
              <a:t>Hetta er ikki galdandi fyri øki, har tað í minsta lagi eru farin 5 ár síðan seinasta tilburðin</a:t>
            </a:r>
          </a:p>
          <a:p>
            <a:pPr lvl="2"/>
            <a:r>
              <a:rPr lang="fo-FO" b="1" u="sng" dirty="0"/>
              <a:t>og</a:t>
            </a:r>
            <a:r>
              <a:rPr lang="fo-FO" dirty="0"/>
              <a:t> har alið hevur verið eftir mótstøðuføri fyri ridluskriða eftir leiðbeining frá Heilsufrøðiligu starvsstovuni í 5 ár ella meira</a:t>
            </a:r>
          </a:p>
          <a:p>
            <a:pPr lvl="2"/>
            <a:r>
              <a:rPr lang="fo-FO" dirty="0"/>
              <a:t>Søkjast kann um undantaksloyvi, um </a:t>
            </a:r>
            <a:r>
              <a:rPr lang="nn-NO" dirty="0"/>
              <a:t>viðurskifti tala fyri at smittuvandin er sera lítil</a:t>
            </a:r>
            <a:endParaRPr lang="fo-FO" dirty="0"/>
          </a:p>
          <a:p>
            <a:pPr lvl="0"/>
            <a:endParaRPr lang="fo-FO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o-FO" dirty="0"/>
              <a:t>Gras</a:t>
            </a:r>
          </a:p>
        </p:txBody>
      </p:sp>
    </p:spTree>
    <p:extLst>
      <p:ext uri="{BB962C8B-B14F-4D97-AF65-F5344CB8AC3E}">
        <p14:creationId xmlns:p14="http://schemas.microsoft.com/office/powerpoint/2010/main" val="227755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fo-FO" dirty="0"/>
              <a:t>Avmarkað nýtsla av grasi og neytamykju </a:t>
            </a:r>
            <a:r>
              <a:rPr lang="fo-FO" u="sng" dirty="0"/>
              <a:t>úr </a:t>
            </a:r>
            <a:r>
              <a:rPr lang="fo-FO" u="sng" dirty="0" err="1"/>
              <a:t>ridluskriðaøkjum</a:t>
            </a:r>
            <a:endParaRPr lang="fo-FO" u="sng" dirty="0"/>
          </a:p>
          <a:p>
            <a:pPr lvl="1"/>
            <a:r>
              <a:rPr lang="fo-FO" dirty="0"/>
              <a:t>Um neyt verða fóðraði við grasi av bøi í </a:t>
            </a:r>
            <a:r>
              <a:rPr lang="fo-FO" dirty="0" err="1"/>
              <a:t>ridluskriðaøki</a:t>
            </a:r>
            <a:r>
              <a:rPr lang="fo-FO" dirty="0"/>
              <a:t>, sum seyður hevur havt atgongd til seinastu 12 mánaðirnar, skal mykja frá hesum neytum ikki nýtast til taðing uttanfyri økið</a:t>
            </a:r>
          </a:p>
          <a:p>
            <a:pPr lvl="2"/>
            <a:r>
              <a:rPr lang="fo-FO" dirty="0"/>
              <a:t>Hetta er ikki galdandi fyri øki, har tað í minsta lagi eru farin 5 ár síðan seinasta tilburðin</a:t>
            </a:r>
          </a:p>
          <a:p>
            <a:pPr lvl="2"/>
            <a:r>
              <a:rPr lang="fo-FO" b="1" u="sng" dirty="0"/>
              <a:t>og</a:t>
            </a:r>
            <a:r>
              <a:rPr lang="fo-FO" dirty="0"/>
              <a:t> har alið hevur verið eftir mótstøðuføri fyri ridluskriða eftir leiðbeining frá Heilsufrøðiligu starvsstovuni í 5 ár ella meira</a:t>
            </a:r>
          </a:p>
          <a:p>
            <a:pPr lvl="2"/>
            <a:r>
              <a:rPr lang="fo-FO" dirty="0"/>
              <a:t>Søkjast kann um undantaksloyvi, um viðurskifti tala fyri at smittuvandin er sera lítil</a:t>
            </a:r>
          </a:p>
          <a:p>
            <a:pPr lvl="1"/>
            <a:endParaRPr lang="fo-FO" dirty="0"/>
          </a:p>
          <a:p>
            <a:pPr lvl="0"/>
            <a:endParaRPr lang="fo-FO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o-FO" dirty="0"/>
              <a:t>Mykja</a:t>
            </a:r>
          </a:p>
        </p:txBody>
      </p:sp>
    </p:spTree>
    <p:extLst>
      <p:ext uri="{BB962C8B-B14F-4D97-AF65-F5344CB8AC3E}">
        <p14:creationId xmlns:p14="http://schemas.microsoft.com/office/powerpoint/2010/main" val="2053722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o-FO" dirty="0"/>
          </a:p>
          <a:p>
            <a:r>
              <a:rPr lang="fo-FO" dirty="0"/>
              <a:t>Ridluskriði er í fleiri støðum í Føroyum</a:t>
            </a:r>
          </a:p>
          <a:p>
            <a:endParaRPr lang="fo-FO" dirty="0"/>
          </a:p>
          <a:p>
            <a:r>
              <a:rPr lang="fo-FO" dirty="0"/>
              <a:t>Tað er møguligt, at fyribyrgja og/ella niðurberja ridluskriða</a:t>
            </a:r>
          </a:p>
          <a:p>
            <a:pPr lvl="1"/>
            <a:r>
              <a:rPr lang="fo-FO" dirty="0"/>
              <a:t>Krevur miðvíst aliarbeiði</a:t>
            </a:r>
          </a:p>
          <a:p>
            <a:pPr lvl="1"/>
            <a:r>
              <a:rPr lang="fo-FO" dirty="0"/>
              <a:t>Krevur at </a:t>
            </a:r>
            <a:r>
              <a:rPr lang="fo-FO" dirty="0" err="1"/>
              <a:t>smittuspjaðingin</a:t>
            </a:r>
            <a:r>
              <a:rPr lang="fo-FO" dirty="0"/>
              <a:t> verður tálma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/>
              <a:t>Niðurstøða</a:t>
            </a:r>
          </a:p>
        </p:txBody>
      </p:sp>
    </p:spTree>
    <p:extLst>
      <p:ext uri="{BB962C8B-B14F-4D97-AF65-F5344CB8AC3E}">
        <p14:creationId xmlns:p14="http://schemas.microsoft.com/office/powerpoint/2010/main" val="38287729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/>
              <a:t>Spurningar?</a:t>
            </a:r>
          </a:p>
        </p:txBody>
      </p:sp>
      <p:pic>
        <p:nvPicPr>
          <p:cNvPr id="2" name="Billede 1">
            <a:extLst>
              <a:ext uri="{FF2B5EF4-FFF2-40B4-BE49-F238E27FC236}">
                <a16:creationId xmlns:a16="http://schemas.microsoft.com/office/drawing/2014/main" id="{E14C9340-52F6-4A55-89A2-BE7E2AFA0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2199" y="2492896"/>
            <a:ext cx="4879601" cy="2592288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8DA2DC4C-50DD-479B-A850-223BD9E64255}"/>
              </a:ext>
            </a:extLst>
          </p:cNvPr>
          <p:cNvSpPr txBox="1"/>
          <p:nvPr/>
        </p:nvSpPr>
        <p:spPr>
          <a:xfrm>
            <a:off x="3275856" y="566124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o-FO" dirty="0"/>
              <a:t>Spurningar kunnu eisini sendast til: hfs@hfs.fo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71167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o-FO" dirty="0"/>
              <a:t>Útbreiðsla í Føroyum</a:t>
            </a:r>
          </a:p>
        </p:txBody>
      </p:sp>
      <p:sp>
        <p:nvSpPr>
          <p:cNvPr id="4" name="Tekstboks 3"/>
          <p:cNvSpPr txBox="1"/>
          <p:nvPr/>
        </p:nvSpPr>
        <p:spPr>
          <a:xfrm>
            <a:off x="5940152" y="1484784"/>
            <a:ext cx="273630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o-FO" sz="1600" b="1" dirty="0"/>
              <a:t>Einans passiv </a:t>
            </a:r>
            <a:r>
              <a:rPr lang="fo-FO" sz="1600" b="1" dirty="0" err="1"/>
              <a:t>yvirvøka</a:t>
            </a:r>
            <a:endParaRPr lang="fo-FO" sz="1600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o-FO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o-FO" sz="1400" dirty="0"/>
              <a:t>Sjúkan kann vera meira útbreidd enn vit vita</a:t>
            </a:r>
          </a:p>
          <a:p>
            <a:pPr marL="731520" lvl="1" indent="-274320">
              <a:buFont typeface="Wingdings 3"/>
              <a:buChar char=""/>
              <a:defRPr/>
            </a:pPr>
            <a:endParaRPr lang="fo-FO" sz="1400" b="1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pPr marL="577533" lvl="1" indent="-274320">
              <a:spcBef>
                <a:spcPts val="324"/>
              </a:spcBef>
              <a:buFont typeface="Verdana"/>
              <a:buChar char="◦"/>
              <a:defRPr/>
            </a:pPr>
            <a:endParaRPr lang="fo-FO" sz="1400" dirty="0"/>
          </a:p>
          <a:p>
            <a:endParaRPr lang="fo-FO" sz="1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77141" y="1493769"/>
            <a:ext cx="3380993" cy="4507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83241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o-FO" dirty="0"/>
              <a:t>Fyribyrging og </a:t>
            </a:r>
            <a:r>
              <a:rPr lang="fo-FO" dirty="0" err="1"/>
              <a:t>niðurberjing</a:t>
            </a:r>
            <a:r>
              <a:rPr lang="fo-FO" dirty="0"/>
              <a:t> -</a:t>
            </a:r>
            <a:br>
              <a:rPr lang="fo-FO" dirty="0"/>
            </a:br>
            <a:r>
              <a:rPr lang="fo-FO" sz="3100" dirty="0"/>
              <a:t>Hvør seyður fær ridluskriða?</a:t>
            </a:r>
          </a:p>
        </p:txBody>
      </p:sp>
      <p:graphicFrame>
        <p:nvGraphicFramePr>
          <p:cNvPr id="4" name="Pladsholder til indhol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2086876"/>
              </p:ext>
            </p:extLst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7528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o-FO" dirty="0"/>
              <a:t>Fyribyrging og </a:t>
            </a:r>
            <a:r>
              <a:rPr lang="fo-FO" dirty="0" err="1"/>
              <a:t>niðurberjing</a:t>
            </a:r>
            <a:r>
              <a:rPr lang="fo-FO" dirty="0"/>
              <a:t> -</a:t>
            </a:r>
            <a:br>
              <a:rPr lang="fo-FO" dirty="0"/>
            </a:br>
            <a:r>
              <a:rPr lang="fo-FO" sz="3100" dirty="0" err="1"/>
              <a:t>Ílegubólkar</a:t>
            </a:r>
            <a:r>
              <a:rPr lang="fo-FO" sz="3100" dirty="0"/>
              <a:t> og mótstøðuføri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C4368D42-07A5-4B35-92CF-329F6B9C3B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55210" y="1481138"/>
            <a:ext cx="4633580" cy="452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0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o-FO" dirty="0"/>
              <a:t>Fyribyrging og </a:t>
            </a:r>
            <a:r>
              <a:rPr lang="fo-FO" dirty="0" err="1"/>
              <a:t>niðurberjing</a:t>
            </a:r>
            <a:r>
              <a:rPr lang="fo-FO" dirty="0"/>
              <a:t> -</a:t>
            </a:r>
            <a:br>
              <a:rPr lang="fo-FO" dirty="0"/>
            </a:br>
            <a:r>
              <a:rPr lang="fo-FO" sz="3100" dirty="0"/>
              <a:t>Aling - Um allir brundar eru “AA”</a:t>
            </a: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2743438" cy="3432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ladsholder til indhold 1"/>
          <p:cNvSpPr txBox="1">
            <a:spLocks/>
          </p:cNvSpPr>
          <p:nvPr/>
        </p:nvSpPr>
        <p:spPr>
          <a:xfrm>
            <a:off x="4067945" y="1916833"/>
            <a:ext cx="4618856" cy="2520280"/>
          </a:xfrm>
          <a:prstGeom prst="rect">
            <a:avLst/>
          </a:prstGeom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fo-FO" altLang="fo-FO" sz="1800" dirty="0"/>
              <a:t>Ær eru “VV”</a:t>
            </a:r>
          </a:p>
          <a:p>
            <a:pPr lvl="1"/>
            <a:r>
              <a:rPr lang="fo-FO" altLang="fo-FO" sz="1800" dirty="0"/>
              <a:t>100% av lombunum verða “AV”</a:t>
            </a:r>
          </a:p>
          <a:p>
            <a:r>
              <a:rPr lang="fo-FO" altLang="fo-FO" sz="1800" dirty="0"/>
              <a:t>Ær eru “AV”</a:t>
            </a:r>
          </a:p>
          <a:p>
            <a:pPr lvl="1"/>
            <a:r>
              <a:rPr lang="fo-FO" altLang="fo-FO" sz="1800" dirty="0"/>
              <a:t>50% av lombunum verða “AV”</a:t>
            </a:r>
          </a:p>
          <a:p>
            <a:pPr lvl="1"/>
            <a:r>
              <a:rPr lang="fo-FO" altLang="fo-FO" sz="1800" dirty="0"/>
              <a:t>50% av lombunum verða “AA”</a:t>
            </a:r>
          </a:p>
          <a:p>
            <a:r>
              <a:rPr lang="fo-FO" altLang="fo-FO" sz="1800" dirty="0"/>
              <a:t>Ær eru “AA”</a:t>
            </a:r>
          </a:p>
          <a:p>
            <a:pPr lvl="1"/>
            <a:r>
              <a:rPr lang="fo-FO" altLang="fo-FO" sz="1800" dirty="0"/>
              <a:t>100% av lombunum verða “AA”</a:t>
            </a:r>
          </a:p>
        </p:txBody>
      </p:sp>
      <p:sp>
        <p:nvSpPr>
          <p:cNvPr id="7" name="Højrepil 6"/>
          <p:cNvSpPr/>
          <p:nvPr/>
        </p:nvSpPr>
        <p:spPr>
          <a:xfrm>
            <a:off x="5004048" y="5419154"/>
            <a:ext cx="906462" cy="484188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o-FO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8" name="Pladsholder til tekst 3"/>
          <p:cNvSpPr txBox="1">
            <a:spLocks/>
          </p:cNvSpPr>
          <p:nvPr/>
        </p:nvSpPr>
        <p:spPr>
          <a:xfrm>
            <a:off x="6300192" y="5410200"/>
            <a:ext cx="2386609" cy="493142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lvl="1" indent="0">
              <a:spcBef>
                <a:spcPts val="0"/>
              </a:spcBef>
              <a:buClrTx/>
              <a:buNone/>
              <a:defRPr/>
            </a:pPr>
            <a:r>
              <a:rPr lang="fo-FO" sz="2400" dirty="0">
                <a:solidFill>
                  <a:prstClr val="black"/>
                </a:solidFill>
                <a:latin typeface="Calibri"/>
              </a:rPr>
              <a:t>Eingi lomb “VV”!</a:t>
            </a:r>
          </a:p>
          <a:p>
            <a:endParaRPr lang="fo-FO" dirty="0"/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54" y="5466541"/>
            <a:ext cx="2057028" cy="12892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25808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DD1E03FB-8B47-4FF4-AEB7-0A75B8399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Úrslit</a:t>
            </a:r>
            <a:r>
              <a:rPr lang="da-DK" dirty="0"/>
              <a:t> í </a:t>
            </a:r>
            <a:r>
              <a:rPr lang="da-DK" dirty="0" err="1"/>
              <a:t>codon</a:t>
            </a:r>
            <a:r>
              <a:rPr lang="da-DK" dirty="0"/>
              <a:t> 136</a:t>
            </a:r>
          </a:p>
        </p:txBody>
      </p:sp>
      <p:graphicFrame>
        <p:nvGraphicFramePr>
          <p:cNvPr id="4" name="Pladsholder til billede 4">
            <a:extLst>
              <a:ext uri="{FF2B5EF4-FFF2-40B4-BE49-F238E27FC236}">
                <a16:creationId xmlns:a16="http://schemas.microsoft.com/office/drawing/2014/main" id="{66E3816A-0086-4170-9C71-6213169092F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62601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785F74-48BA-495A-BA92-AC15A4353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Úrslit</a:t>
            </a:r>
            <a:r>
              <a:rPr lang="da-DK" dirty="0"/>
              <a:t> í </a:t>
            </a:r>
            <a:r>
              <a:rPr lang="da-DK" dirty="0" err="1"/>
              <a:t>codon</a:t>
            </a:r>
            <a:r>
              <a:rPr lang="da-DK" dirty="0"/>
              <a:t> 171</a:t>
            </a:r>
          </a:p>
        </p:txBody>
      </p:sp>
      <p:graphicFrame>
        <p:nvGraphicFramePr>
          <p:cNvPr id="4" name="Pladsholder til billede 4">
            <a:extLst>
              <a:ext uri="{FF2B5EF4-FFF2-40B4-BE49-F238E27FC236}">
                <a16:creationId xmlns:a16="http://schemas.microsoft.com/office/drawing/2014/main" id="{D740F7BA-1779-40B2-95C4-42A5B906FB5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481138"/>
          <a:ext cx="8229600" cy="4525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2288090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o-FO" dirty="0">
                <a:effectLst/>
              </a:rPr>
              <a:t>Fyribyrging og </a:t>
            </a:r>
            <a:r>
              <a:rPr lang="fo-FO" dirty="0" err="1">
                <a:effectLst/>
              </a:rPr>
              <a:t>niðurberjing</a:t>
            </a:r>
            <a:r>
              <a:rPr lang="fo-FO" altLang="fo-FO" dirty="0"/>
              <a:t>	</a:t>
            </a:r>
            <a:endParaRPr lang="fo-FO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273050" indent="-273050" eaLnBrk="1" hangingPunct="1"/>
            <a:r>
              <a:rPr lang="fo-FO" altLang="fo-FO" dirty="0"/>
              <a:t>2x ella 3x tal av brundum veljast út. Allir verða merktir og </a:t>
            </a:r>
            <a:r>
              <a:rPr lang="fo-FO" altLang="fo-FO" dirty="0" err="1"/>
              <a:t>ílegukannaðir</a:t>
            </a:r>
            <a:endParaRPr lang="fo-FO" altLang="fo-FO" dirty="0"/>
          </a:p>
          <a:p>
            <a:pPr marL="273050" indent="-273050" eaLnBrk="1" hangingPunct="1"/>
            <a:endParaRPr lang="fo-FO" altLang="fo-FO" dirty="0"/>
          </a:p>
          <a:p>
            <a:pPr marL="273050" indent="-273050" eaLnBrk="1" hangingPunct="1"/>
            <a:r>
              <a:rPr lang="fo-FO" altLang="fo-FO" dirty="0"/>
              <a:t>Bert </a:t>
            </a:r>
            <a:r>
              <a:rPr lang="fo-FO" altLang="fo-FO" dirty="0" err="1"/>
              <a:t>brundir</a:t>
            </a:r>
            <a:r>
              <a:rPr lang="fo-FO" altLang="fo-FO" dirty="0"/>
              <a:t> við góðum mótstøðuføri verða settir við</a:t>
            </a:r>
          </a:p>
          <a:p>
            <a:pPr marL="273050" indent="-273050" eaLnBrk="1" hangingPunct="1"/>
            <a:endParaRPr lang="fo-FO" altLang="fo-FO" dirty="0"/>
          </a:p>
          <a:p>
            <a:pPr marL="273050" indent="-273050"/>
            <a:r>
              <a:rPr lang="fo-FO" dirty="0"/>
              <a:t>Við at brúka góðar brundar, við røttum arvaeginleikum, økist mótstøðuførið fyri ridluskriða fyri hvørt ættarlið</a:t>
            </a:r>
          </a:p>
          <a:p>
            <a:pPr marL="273050" indent="-273050"/>
            <a:endParaRPr lang="fo-FO" dirty="0"/>
          </a:p>
          <a:p>
            <a:pPr marL="273050" indent="-273050"/>
            <a:r>
              <a:rPr lang="fo-FO" dirty="0"/>
              <a:t>Um ær eisini verða kannaðar, økist mótstøðuførið fyri ridluskriða uppaftur skjótari</a:t>
            </a:r>
          </a:p>
          <a:p>
            <a:pPr marL="273050" indent="-273050" eaLnBrk="1" hangingPunct="1"/>
            <a:endParaRPr lang="fo-FO" altLang="fo-FO" dirty="0"/>
          </a:p>
          <a:p>
            <a:pPr marL="365125" lvl="1" indent="0" eaLnBrk="1" hangingPunct="1">
              <a:buFont typeface="Wingdings" pitchFamily="2" charset="2"/>
              <a:buNone/>
            </a:pPr>
            <a:endParaRPr lang="fo-FO" altLang="fo-FO" dirty="0"/>
          </a:p>
        </p:txBody>
      </p:sp>
    </p:spTree>
    <p:extLst>
      <p:ext uri="{BB962C8B-B14F-4D97-AF65-F5344CB8AC3E}">
        <p14:creationId xmlns:p14="http://schemas.microsoft.com/office/powerpoint/2010/main" val="2170234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indhold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o-FO" dirty="0"/>
              <a:t>Men...</a:t>
            </a:r>
          </a:p>
          <a:p>
            <a:pPr lvl="1"/>
            <a:r>
              <a:rPr lang="fo-FO" dirty="0"/>
              <a:t>Hvat annað ala vit fram (ella burtur)?</a:t>
            </a:r>
          </a:p>
          <a:p>
            <a:pPr lvl="1"/>
            <a:r>
              <a:rPr lang="fo-FO" dirty="0"/>
              <a:t>“V” í </a:t>
            </a:r>
            <a:r>
              <a:rPr lang="fo-FO" dirty="0" err="1"/>
              <a:t>codon</a:t>
            </a:r>
            <a:r>
              <a:rPr lang="fo-FO" dirty="0"/>
              <a:t> 136 kann hanga saman við einumhvørjum øðrum positivum eginleika</a:t>
            </a:r>
          </a:p>
          <a:p>
            <a:pPr lvl="1"/>
            <a:r>
              <a:rPr lang="fo-FO" dirty="0"/>
              <a:t>Mangla vitan á økinum</a:t>
            </a:r>
          </a:p>
          <a:p>
            <a:pPr lvl="1"/>
            <a:endParaRPr lang="fo-FO" dirty="0"/>
          </a:p>
          <a:p>
            <a:r>
              <a:rPr lang="fo-FO" dirty="0"/>
              <a:t>Tó...</a:t>
            </a:r>
          </a:p>
          <a:p>
            <a:pPr lvl="1"/>
            <a:r>
              <a:rPr lang="fo-FO" dirty="0"/>
              <a:t>Áðrenn byrjað varð at ala, var útbreiðslan (í </a:t>
            </a:r>
            <a:r>
              <a:rPr lang="fo-FO" dirty="0" err="1"/>
              <a:t>projektøkinum</a:t>
            </a:r>
            <a:r>
              <a:rPr lang="fo-FO" dirty="0"/>
              <a:t>) av “AA” í </a:t>
            </a:r>
            <a:r>
              <a:rPr lang="fo-FO" dirty="0" err="1"/>
              <a:t>codon</a:t>
            </a:r>
            <a:r>
              <a:rPr lang="fo-FO" dirty="0"/>
              <a:t> 136 uml. 45%, og “A” uml. 85%</a:t>
            </a:r>
          </a:p>
          <a:p>
            <a:pPr lvl="1"/>
            <a:r>
              <a:rPr lang="fo-FO" dirty="0"/>
              <a:t>Útbreiðslan av “R” sera lág (uml. 5%)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o-FO" dirty="0">
                <a:effectLst/>
              </a:rPr>
              <a:t>Fyribyrging og </a:t>
            </a:r>
            <a:r>
              <a:rPr lang="fo-FO" dirty="0" err="1">
                <a:effectLst/>
              </a:rPr>
              <a:t>niðurberjing</a:t>
            </a:r>
            <a:r>
              <a:rPr lang="fo-FO" dirty="0">
                <a:effectLst/>
              </a:rPr>
              <a:t> – </a:t>
            </a:r>
            <a:br>
              <a:rPr lang="fo-FO" dirty="0">
                <a:effectLst/>
              </a:rPr>
            </a:br>
            <a:r>
              <a:rPr lang="fo-FO" sz="3100" dirty="0">
                <a:effectLst/>
              </a:rPr>
              <a:t>Aling av mótstøðuførum seyði</a:t>
            </a:r>
            <a:endParaRPr lang="fo-FO" sz="3100" dirty="0"/>
          </a:p>
        </p:txBody>
      </p:sp>
    </p:spTree>
    <p:extLst>
      <p:ext uri="{BB962C8B-B14F-4D97-AF65-F5344CB8AC3E}">
        <p14:creationId xmlns:p14="http://schemas.microsoft.com/office/powerpoint/2010/main" val="18724786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- HFS">
  <a:themeElements>
    <a:clrScheme name="Sammenløb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Sammenløb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Sammenløb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Kontor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Kontor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ontor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Tema - HFS</Template>
  <TotalTime>2635</TotalTime>
  <Words>596</Words>
  <Application>Microsoft Office PowerPoint</Application>
  <PresentationFormat>Skærmshow (4:3)</PresentationFormat>
  <Paragraphs>75</Paragraphs>
  <Slides>14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22" baseType="lpstr">
      <vt:lpstr>Arial</vt:lpstr>
      <vt:lpstr>Calibri</vt:lpstr>
      <vt:lpstr>Lucida Sans Unicode</vt:lpstr>
      <vt:lpstr>Verdana</vt:lpstr>
      <vt:lpstr>Wingdings</vt:lpstr>
      <vt:lpstr>Wingdings 2</vt:lpstr>
      <vt:lpstr>Wingdings 3</vt:lpstr>
      <vt:lpstr>Tema - HFS</vt:lpstr>
      <vt:lpstr>Ridluskriði í Føroyum</vt:lpstr>
      <vt:lpstr>Útbreiðsla í Føroyum</vt:lpstr>
      <vt:lpstr>Fyribyrging og niðurberjing - Hvør seyður fær ridluskriða?</vt:lpstr>
      <vt:lpstr>Fyribyrging og niðurberjing - Ílegubólkar og mótstøðuføri</vt:lpstr>
      <vt:lpstr>Fyribyrging og niðurberjing - Aling - Um allir brundar eru “AA”</vt:lpstr>
      <vt:lpstr>Úrslit í codon 136</vt:lpstr>
      <vt:lpstr>Úrslit í codon 171</vt:lpstr>
      <vt:lpstr>Fyribyrging og niðurberjing </vt:lpstr>
      <vt:lpstr>Fyribyrging og niðurberjing –  Aling av mótstøðuførum seyði</vt:lpstr>
      <vt:lpstr>Skinn</vt:lpstr>
      <vt:lpstr>Gras</vt:lpstr>
      <vt:lpstr>Mykja</vt:lpstr>
      <vt:lpstr>Niðurstøða</vt:lpstr>
      <vt:lpstr>Spurningar?</vt:lpstr>
    </vt:vector>
  </TitlesOfParts>
  <Company>KT Landsins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Ridluskriði</dc:title>
  <dc:creator>Oddjó Stovugarð 13</dc:creator>
  <cp:lastModifiedBy>Simun Gullaksen</cp:lastModifiedBy>
  <cp:revision>124</cp:revision>
  <dcterms:created xsi:type="dcterms:W3CDTF">2015-03-09T11:03:48Z</dcterms:created>
  <dcterms:modified xsi:type="dcterms:W3CDTF">2022-02-19T12:43:11Z</dcterms:modified>
</cp:coreProperties>
</file>