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58" r:id="rId4"/>
  </p:sldMasterIdLst>
  <p:notesMasterIdLst>
    <p:notesMasterId r:id="rId28"/>
  </p:notesMasterIdLst>
  <p:handoutMasterIdLst>
    <p:handoutMasterId r:id="rId29"/>
  </p:handoutMasterIdLst>
  <p:sldIdLst>
    <p:sldId id="319" r:id="rId5"/>
    <p:sldId id="320" r:id="rId6"/>
    <p:sldId id="331" r:id="rId7"/>
    <p:sldId id="309" r:id="rId8"/>
    <p:sldId id="321" r:id="rId9"/>
    <p:sldId id="343" r:id="rId10"/>
    <p:sldId id="322" r:id="rId11"/>
    <p:sldId id="326" r:id="rId12"/>
    <p:sldId id="325" r:id="rId13"/>
    <p:sldId id="324" r:id="rId14"/>
    <p:sldId id="332" r:id="rId15"/>
    <p:sldId id="344" r:id="rId16"/>
    <p:sldId id="348" r:id="rId17"/>
    <p:sldId id="337" r:id="rId18"/>
    <p:sldId id="338" r:id="rId19"/>
    <p:sldId id="335" r:id="rId20"/>
    <p:sldId id="340" r:id="rId21"/>
    <p:sldId id="347" r:id="rId22"/>
    <p:sldId id="346" r:id="rId23"/>
    <p:sldId id="342" r:id="rId24"/>
    <p:sldId id="349" r:id="rId25"/>
    <p:sldId id="350" r:id="rId26"/>
    <p:sldId id="329" r:id="rId27"/>
  </p:sldIdLst>
  <p:sldSz cx="9144000" cy="5143500" type="screen16x9"/>
  <p:notesSz cx="6811963" cy="9942513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Corbel" panose="020B0503020204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627CCB-C73E-4D08-AD80-7DC21DBAAC3F}" v="4922" dt="2023-02-17T17:30:07.182"/>
  </p1510:revLst>
</p1510:revInfo>
</file>

<file path=ppt/tableStyles.xml><?xml version="1.0" encoding="utf-8"?>
<a:tblStyleLst xmlns:a="http://schemas.openxmlformats.org/drawingml/2006/main" def="{668617F7-BD45-45D3-9494-08AB8ACE10ED}">
  <a:tblStyle styleId="{668617F7-BD45-45D3-9494-08AB8ACE10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89E5840-C12E-4C8B-9978-033B50F8BF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7"/>
    <p:restoredTop sz="94712" autoAdjust="0"/>
  </p:normalViewPr>
  <p:slideViewPr>
    <p:cSldViewPr snapToGrid="0" snapToObjects="1">
      <p:cViewPr varScale="1">
        <p:scale>
          <a:sx n="138" d="100"/>
          <a:sy n="138" d="100"/>
        </p:scale>
        <p:origin x="7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7" d="100"/>
          <a:sy n="157" d="100"/>
        </p:scale>
        <p:origin x="5640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E7AE95-E27B-974A-9660-9A4422EF3A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B07AB-71E4-B04F-AEC5-67598EEE06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A5AA9-A568-EF42-9C00-BF4F6CA5D662}" type="datetimeFigureOut">
              <a:t>17.02.2023</a:t>
            </a:fld>
            <a:endParaRPr lang="en-F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DE458-D568-A348-90E7-3DB7AB65D9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E25E7-7660-754B-AEEB-C782AE195D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CCBA0-1A1E-4143-A11A-0F024B73999B}" type="slidenum">
              <a:t>‹nr.›</a:t>
            </a:fld>
            <a:endParaRPr lang="en-FO"/>
          </a:p>
        </p:txBody>
      </p:sp>
    </p:spTree>
    <p:extLst>
      <p:ext uri="{BB962C8B-B14F-4D97-AF65-F5344CB8AC3E}">
        <p14:creationId xmlns:p14="http://schemas.microsoft.com/office/powerpoint/2010/main" val="1456003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o-FO" sz="1600" b="0" i="0" dirty="0" err="1">
                <a:solidFill>
                  <a:srgbClr val="004E72"/>
                </a:solidFill>
              </a:rPr>
              <a:t>Sjálvsveitanarstig</a:t>
            </a:r>
            <a:r>
              <a:rPr lang="fo-FO" sz="1600" b="0" i="0" dirty="0">
                <a:solidFill>
                  <a:srgbClr val="004E72"/>
                </a:solidFill>
              </a:rPr>
              <a:t> og </a:t>
            </a:r>
            <a:r>
              <a:rPr lang="fo-FO" sz="1600" b="0" i="0" dirty="0" err="1">
                <a:solidFill>
                  <a:srgbClr val="004E72"/>
                </a:solidFill>
              </a:rPr>
              <a:t>Fulnaðarstig</a:t>
            </a:r>
            <a:endParaRPr lang="fo-FO" sz="1600" b="0" i="0" dirty="0"/>
          </a:p>
        </p:txBody>
      </p:sp>
    </p:spTree>
    <p:extLst>
      <p:ext uri="{BB962C8B-B14F-4D97-AF65-F5344CB8AC3E}">
        <p14:creationId xmlns:p14="http://schemas.microsoft.com/office/powerpoint/2010/main" val="2165311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fo-FO" sz="1100" b="0" i="0" dirty="0" err="1">
                <a:solidFill>
                  <a:srgbClr val="004E72"/>
                </a:solidFill>
              </a:rPr>
              <a:t>Sjálvsveitanarstig</a:t>
            </a:r>
            <a:r>
              <a:rPr lang="fo-FO" sz="1100" b="0" i="0" dirty="0">
                <a:solidFill>
                  <a:srgbClr val="004E72"/>
                </a:solidFill>
              </a:rPr>
              <a:t> og </a:t>
            </a:r>
            <a:r>
              <a:rPr lang="fo-FO" sz="1100" b="0" i="0" dirty="0" err="1">
                <a:solidFill>
                  <a:srgbClr val="004E72"/>
                </a:solidFill>
              </a:rPr>
              <a:t>Fulnaðarstig</a:t>
            </a:r>
            <a:endParaRPr lang="fo-FO" sz="1100" b="0" i="0" dirty="0"/>
          </a:p>
        </p:txBody>
      </p:sp>
    </p:spTree>
    <p:extLst>
      <p:ext uri="{BB962C8B-B14F-4D97-AF65-F5344CB8AC3E}">
        <p14:creationId xmlns:p14="http://schemas.microsoft.com/office/powerpoint/2010/main" val="593326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fo-FO" sz="1100" b="0" i="0" dirty="0" err="1">
                <a:solidFill>
                  <a:srgbClr val="004E72"/>
                </a:solidFill>
              </a:rPr>
              <a:t>Sjálvsveitanarstig</a:t>
            </a:r>
            <a:r>
              <a:rPr lang="fo-FO" sz="1100" b="0" i="0" dirty="0">
                <a:solidFill>
                  <a:srgbClr val="004E72"/>
                </a:solidFill>
              </a:rPr>
              <a:t> og </a:t>
            </a:r>
            <a:r>
              <a:rPr lang="fo-FO" sz="1100" b="0" i="0" dirty="0" err="1">
                <a:solidFill>
                  <a:srgbClr val="004E72"/>
                </a:solidFill>
              </a:rPr>
              <a:t>Fulnaðarstig</a:t>
            </a:r>
            <a:endParaRPr lang="fo-FO" sz="1100" b="0" i="0" dirty="0"/>
          </a:p>
        </p:txBody>
      </p:sp>
    </p:spTree>
    <p:extLst>
      <p:ext uri="{BB962C8B-B14F-4D97-AF65-F5344CB8AC3E}">
        <p14:creationId xmlns:p14="http://schemas.microsoft.com/office/powerpoint/2010/main" val="4130558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fo-FO" sz="1100" b="0" i="0" dirty="0" err="1">
                <a:solidFill>
                  <a:srgbClr val="004E72"/>
                </a:solidFill>
              </a:rPr>
              <a:t>Sjálvsveitanarstig</a:t>
            </a:r>
            <a:r>
              <a:rPr lang="fo-FO" sz="1100" b="0" i="0" dirty="0">
                <a:solidFill>
                  <a:srgbClr val="004E72"/>
                </a:solidFill>
              </a:rPr>
              <a:t> og </a:t>
            </a:r>
            <a:r>
              <a:rPr lang="fo-FO" sz="1100" b="0" i="0" dirty="0" err="1">
                <a:solidFill>
                  <a:srgbClr val="004E72"/>
                </a:solidFill>
              </a:rPr>
              <a:t>Fulnaðarstig</a:t>
            </a:r>
            <a:endParaRPr lang="fo-FO" sz="1100" b="0" i="0" dirty="0"/>
          </a:p>
        </p:txBody>
      </p:sp>
    </p:spTree>
    <p:extLst>
      <p:ext uri="{BB962C8B-B14F-4D97-AF65-F5344CB8AC3E}">
        <p14:creationId xmlns:p14="http://schemas.microsoft.com/office/powerpoint/2010/main" val="150452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fo-FO" sz="1100" b="0" i="0" dirty="0" err="1">
                <a:solidFill>
                  <a:srgbClr val="004E72"/>
                </a:solidFill>
              </a:rPr>
              <a:t>Sjálvsveitanarstig</a:t>
            </a:r>
            <a:r>
              <a:rPr lang="fo-FO" sz="1100" b="0" i="0" dirty="0">
                <a:solidFill>
                  <a:srgbClr val="004E72"/>
                </a:solidFill>
              </a:rPr>
              <a:t> og </a:t>
            </a:r>
            <a:r>
              <a:rPr lang="fo-FO" sz="1100" b="0" i="0" dirty="0" err="1">
                <a:solidFill>
                  <a:srgbClr val="004E72"/>
                </a:solidFill>
              </a:rPr>
              <a:t>Fulnaðarstig</a:t>
            </a:r>
            <a:endParaRPr lang="fo-FO" sz="1100" b="0" i="0" dirty="0"/>
          </a:p>
        </p:txBody>
      </p:sp>
    </p:spTree>
    <p:extLst>
      <p:ext uri="{BB962C8B-B14F-4D97-AF65-F5344CB8AC3E}">
        <p14:creationId xmlns:p14="http://schemas.microsoft.com/office/powerpoint/2010/main" val="327118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fo-FO" sz="1100" b="0" i="0" dirty="0" err="1">
                <a:solidFill>
                  <a:srgbClr val="004E72"/>
                </a:solidFill>
              </a:rPr>
              <a:t>Sjálvsveitanarstig</a:t>
            </a:r>
            <a:r>
              <a:rPr lang="fo-FO" sz="1100" b="0" i="0" dirty="0">
                <a:solidFill>
                  <a:srgbClr val="004E72"/>
                </a:solidFill>
              </a:rPr>
              <a:t> og </a:t>
            </a:r>
            <a:r>
              <a:rPr lang="fo-FO" sz="1100" b="0" i="0" dirty="0" err="1">
                <a:solidFill>
                  <a:srgbClr val="004E72"/>
                </a:solidFill>
              </a:rPr>
              <a:t>Fulnaðarstig</a:t>
            </a:r>
            <a:endParaRPr lang="fo-FO" sz="1100" b="0" i="0" dirty="0"/>
          </a:p>
        </p:txBody>
      </p:sp>
    </p:spTree>
    <p:extLst>
      <p:ext uri="{BB962C8B-B14F-4D97-AF65-F5344CB8AC3E}">
        <p14:creationId xmlns:p14="http://schemas.microsoft.com/office/powerpoint/2010/main" val="1255803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3903247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3459156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o-FO" dirty="0"/>
          </a:p>
        </p:txBody>
      </p:sp>
    </p:spTree>
    <p:extLst>
      <p:ext uri="{BB962C8B-B14F-4D97-AF65-F5344CB8AC3E}">
        <p14:creationId xmlns:p14="http://schemas.microsoft.com/office/powerpoint/2010/main" val="162301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Forsida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3543F32-CB11-0E45-AA01-C9CB1B6F8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8063" y="1743906"/>
            <a:ext cx="2307874" cy="1534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preserve="1" userDrawn="1">
  <p:cSld name="1_Title + 2 columns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 hasCustomPrompt="1"/>
          </p:nvPr>
        </p:nvSpPr>
        <p:spPr>
          <a:xfrm>
            <a:off x="686136" y="836000"/>
            <a:ext cx="4608512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o-FO"/>
              <a:t>Hetta er ein yvirskrift</a:t>
            </a:r>
            <a:endParaRPr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BEAB1B0-328B-D742-B0E8-26F45B6AF0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71" y="1374458"/>
            <a:ext cx="4603750" cy="31851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fo-FO" sz="2400"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56BCE-6D51-0E4F-BB05-F7D9FF53A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771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20FCCC-7030-664C-BDF0-E41D0D0701A6}" type="datetime1">
              <a:rPr lang="LID4096" smtClean="0"/>
              <a:t>02/17/2023</a:t>
            </a:fld>
            <a:endParaRPr lang="en-F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048429-D225-3740-A4EE-E95E04D6B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9814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E6BF56-BCA5-CA4A-97CD-60B395921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32927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</p:spTree>
    <p:extLst>
      <p:ext uri="{BB962C8B-B14F-4D97-AF65-F5344CB8AC3E}">
        <p14:creationId xmlns:p14="http://schemas.microsoft.com/office/powerpoint/2010/main" val="314838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1_Subtitl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D5DB8CC1-E3E7-D845-9AB7-78ED7005D6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81650" y="0"/>
            <a:ext cx="3562350" cy="5143500"/>
          </a:xfrm>
          <a:custGeom>
            <a:avLst/>
            <a:gdLst>
              <a:gd name="connsiteX0" fmla="*/ 0 w 3562350"/>
              <a:gd name="connsiteY0" fmla="*/ 395739 h 5143500"/>
              <a:gd name="connsiteX1" fmla="*/ 18228 w 3562350"/>
              <a:gd name="connsiteY1" fmla="*/ 472404 h 5143500"/>
              <a:gd name="connsiteX2" fmla="*/ 611190 w 3562350"/>
              <a:gd name="connsiteY2" fmla="*/ 2226282 h 5143500"/>
              <a:gd name="connsiteX3" fmla="*/ 1791962 w 3562350"/>
              <a:gd name="connsiteY3" fmla="*/ 3542347 h 5143500"/>
              <a:gd name="connsiteX4" fmla="*/ 3133820 w 3562350"/>
              <a:gd name="connsiteY4" fmla="*/ 4163181 h 5143500"/>
              <a:gd name="connsiteX5" fmla="*/ 3562350 w 3562350"/>
              <a:gd name="connsiteY5" fmla="*/ 4296233 h 5143500"/>
              <a:gd name="connsiteX6" fmla="*/ 3562350 w 3562350"/>
              <a:gd name="connsiteY6" fmla="*/ 5143500 h 5143500"/>
              <a:gd name="connsiteX7" fmla="*/ 700511 w 3562350"/>
              <a:gd name="connsiteY7" fmla="*/ 5143500 h 5143500"/>
              <a:gd name="connsiteX8" fmla="*/ 669850 w 3562350"/>
              <a:gd name="connsiteY8" fmla="*/ 5050303 h 5143500"/>
              <a:gd name="connsiteX9" fmla="*/ 1412 w 3562350"/>
              <a:gd name="connsiteY9" fmla="*/ 653377 h 5143500"/>
              <a:gd name="connsiteX10" fmla="*/ 0 w 3562350"/>
              <a:gd name="connsiteY10" fmla="*/ 506092 h 5143500"/>
              <a:gd name="connsiteX11" fmla="*/ 438201 w 3562350"/>
              <a:gd name="connsiteY11" fmla="*/ 0 h 5143500"/>
              <a:gd name="connsiteX12" fmla="*/ 3562350 w 3562350"/>
              <a:gd name="connsiteY12" fmla="*/ 0 h 5143500"/>
              <a:gd name="connsiteX13" fmla="*/ 3562350 w 3562350"/>
              <a:gd name="connsiteY13" fmla="*/ 3610649 h 5143500"/>
              <a:gd name="connsiteX14" fmla="*/ 3368500 w 3562350"/>
              <a:gd name="connsiteY14" fmla="*/ 3596560 h 5143500"/>
              <a:gd name="connsiteX15" fmla="*/ 2671427 w 3562350"/>
              <a:gd name="connsiteY15" fmla="*/ 3389969 h 5143500"/>
              <a:gd name="connsiteX16" fmla="*/ 1059202 w 3562350"/>
              <a:gd name="connsiteY16" fmla="*/ 1996296 h 5143500"/>
              <a:gd name="connsiteX17" fmla="*/ 443217 w 3562350"/>
              <a:gd name="connsiteY17" fmla="*/ 6579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2350" h="5143500">
                <a:moveTo>
                  <a:pt x="0" y="395739"/>
                </a:moveTo>
                <a:lnTo>
                  <a:pt x="18228" y="472404"/>
                </a:lnTo>
                <a:cubicBezTo>
                  <a:pt x="158794" y="1064562"/>
                  <a:pt x="327867" y="1686956"/>
                  <a:pt x="611190" y="2226282"/>
                </a:cubicBezTo>
                <a:cubicBezTo>
                  <a:pt x="896597" y="2769649"/>
                  <a:pt x="1271804" y="3187925"/>
                  <a:pt x="1791962" y="3542347"/>
                </a:cubicBezTo>
                <a:cubicBezTo>
                  <a:pt x="2210615" y="3827729"/>
                  <a:pt x="2670282" y="4011311"/>
                  <a:pt x="3133820" y="4163181"/>
                </a:cubicBezTo>
                <a:lnTo>
                  <a:pt x="3562350" y="4296233"/>
                </a:lnTo>
                <a:lnTo>
                  <a:pt x="3562350" y="5143500"/>
                </a:lnTo>
                <a:lnTo>
                  <a:pt x="700511" y="5143500"/>
                </a:lnTo>
                <a:lnTo>
                  <a:pt x="669850" y="5050303"/>
                </a:lnTo>
                <a:cubicBezTo>
                  <a:pt x="173877" y="3433466"/>
                  <a:pt x="18853" y="1607106"/>
                  <a:pt x="1412" y="653377"/>
                </a:cubicBezTo>
                <a:lnTo>
                  <a:pt x="0" y="506092"/>
                </a:lnTo>
                <a:close/>
                <a:moveTo>
                  <a:pt x="438201" y="0"/>
                </a:moveTo>
                <a:lnTo>
                  <a:pt x="3562350" y="0"/>
                </a:lnTo>
                <a:lnTo>
                  <a:pt x="3562350" y="3610649"/>
                </a:lnTo>
                <a:lnTo>
                  <a:pt x="3368500" y="3596560"/>
                </a:lnTo>
                <a:cubicBezTo>
                  <a:pt x="3137777" y="3566961"/>
                  <a:pt x="2902258" y="3498358"/>
                  <a:pt x="2671427" y="3389969"/>
                </a:cubicBezTo>
                <a:cubicBezTo>
                  <a:pt x="2040527" y="3093945"/>
                  <a:pt x="1422786" y="2559855"/>
                  <a:pt x="1059202" y="1996296"/>
                </a:cubicBezTo>
                <a:cubicBezTo>
                  <a:pt x="700086" y="1439613"/>
                  <a:pt x="516005" y="777324"/>
                  <a:pt x="443217" y="65794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76200" indent="0">
              <a:buNone/>
              <a:defRPr/>
            </a:lvl1pPr>
          </a:lstStyle>
          <a:p>
            <a:r>
              <a:rPr lang="en-FO"/>
              <a:t> </a:t>
            </a:r>
          </a:p>
        </p:txBody>
      </p:sp>
      <p:sp>
        <p:nvSpPr>
          <p:cNvPr id="6" name="Google Shape;43;p6">
            <a:extLst>
              <a:ext uri="{FF2B5EF4-FFF2-40B4-BE49-F238E27FC236}">
                <a16:creationId xmlns:a16="http://schemas.microsoft.com/office/drawing/2014/main" id="{CE3A9856-AB8E-044A-B58F-3F156FD00AC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86136" y="836000"/>
            <a:ext cx="4608512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o-FO"/>
              <a:t>Hetta er ein yvirskrift</a:t>
            </a:r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F18DD5-2842-B947-8295-330ED15FC0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71" y="1374458"/>
            <a:ext cx="4603750" cy="31851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fo-FO" sz="2400"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CA6DC7-5A0B-3B43-90C4-D06337552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771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38E5600-AA36-0144-878E-5E1B6750A6A3}" type="datetime1">
              <a:rPr lang="LID4096" smtClean="0"/>
              <a:t>02/17/2023</a:t>
            </a:fld>
            <a:endParaRPr lang="en-FO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3A4D4F-AB51-8F4C-B04A-7F90ADD55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9814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912503-4FB9-A348-B734-40F4413F5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32927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</p:spTree>
    <p:extLst>
      <p:ext uri="{BB962C8B-B14F-4D97-AF65-F5344CB8AC3E}">
        <p14:creationId xmlns:p14="http://schemas.microsoft.com/office/powerpoint/2010/main" val="1433405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1_Subtitl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3;p6">
            <a:extLst>
              <a:ext uri="{FF2B5EF4-FFF2-40B4-BE49-F238E27FC236}">
                <a16:creationId xmlns:a16="http://schemas.microsoft.com/office/drawing/2014/main" id="{CE3A9856-AB8E-044A-B58F-3F156FD00AC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86136" y="836000"/>
            <a:ext cx="4608512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o-FO"/>
              <a:t>Hetta er ein yvirskrift</a:t>
            </a:r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F18DD5-2842-B947-8295-330ED15FC0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71" y="1374458"/>
            <a:ext cx="4603750" cy="31851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fo-FO" sz="2400"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CA6DC7-5A0B-3B43-90C4-D06337552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771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38E5600-AA36-0144-878E-5E1B6750A6A3}" type="datetime1">
              <a:rPr lang="LID4096" smtClean="0"/>
              <a:t>02/17/2023</a:t>
            </a:fld>
            <a:endParaRPr lang="en-FO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B3A4D4F-AB51-8F4C-B04A-7F90ADD55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9814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912503-4FB9-A348-B734-40F4413F5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32927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0BF9545-ECBA-7F4B-AFA4-C91038B8E1D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63540" y="836000"/>
            <a:ext cx="3305810" cy="3609000"/>
          </a:xfrm>
          <a:prstGeom prst="rect">
            <a:avLst/>
          </a:prstGeom>
        </p:spPr>
        <p:txBody>
          <a:bodyPr/>
          <a:lstStyle/>
          <a:p>
            <a:r>
              <a:rPr lang="en-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655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1_Subtitle">
    <p:bg>
      <p:bgPr>
        <a:blipFill dpi="0" rotWithShape="1">
          <a:blip r:embed="rId2">
            <a:alphaModFix amt="2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3;p6">
            <a:extLst>
              <a:ext uri="{FF2B5EF4-FFF2-40B4-BE49-F238E27FC236}">
                <a16:creationId xmlns:a16="http://schemas.microsoft.com/office/drawing/2014/main" id="{A3D1BB3B-B419-AA44-80FE-5E3E8278DF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76992" y="836000"/>
            <a:ext cx="4603668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Hetta er ein grafur</a:t>
            </a:r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1BF0D9-5994-FD41-8210-7A6E69FBE5E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81650" y="0"/>
            <a:ext cx="3562350" cy="5143500"/>
          </a:xfrm>
          <a:custGeom>
            <a:avLst/>
            <a:gdLst>
              <a:gd name="connsiteX0" fmla="*/ 0 w 3562350"/>
              <a:gd name="connsiteY0" fmla="*/ 395739 h 5143500"/>
              <a:gd name="connsiteX1" fmla="*/ 18228 w 3562350"/>
              <a:gd name="connsiteY1" fmla="*/ 472404 h 5143500"/>
              <a:gd name="connsiteX2" fmla="*/ 611190 w 3562350"/>
              <a:gd name="connsiteY2" fmla="*/ 2226282 h 5143500"/>
              <a:gd name="connsiteX3" fmla="*/ 1791962 w 3562350"/>
              <a:gd name="connsiteY3" fmla="*/ 3542347 h 5143500"/>
              <a:gd name="connsiteX4" fmla="*/ 3133820 w 3562350"/>
              <a:gd name="connsiteY4" fmla="*/ 4163181 h 5143500"/>
              <a:gd name="connsiteX5" fmla="*/ 3562350 w 3562350"/>
              <a:gd name="connsiteY5" fmla="*/ 4296233 h 5143500"/>
              <a:gd name="connsiteX6" fmla="*/ 3562350 w 3562350"/>
              <a:gd name="connsiteY6" fmla="*/ 5143500 h 5143500"/>
              <a:gd name="connsiteX7" fmla="*/ 700511 w 3562350"/>
              <a:gd name="connsiteY7" fmla="*/ 5143500 h 5143500"/>
              <a:gd name="connsiteX8" fmla="*/ 669850 w 3562350"/>
              <a:gd name="connsiteY8" fmla="*/ 5050303 h 5143500"/>
              <a:gd name="connsiteX9" fmla="*/ 1412 w 3562350"/>
              <a:gd name="connsiteY9" fmla="*/ 653377 h 5143500"/>
              <a:gd name="connsiteX10" fmla="*/ 0 w 3562350"/>
              <a:gd name="connsiteY10" fmla="*/ 506092 h 5143500"/>
              <a:gd name="connsiteX11" fmla="*/ 438201 w 3562350"/>
              <a:gd name="connsiteY11" fmla="*/ 0 h 5143500"/>
              <a:gd name="connsiteX12" fmla="*/ 3562350 w 3562350"/>
              <a:gd name="connsiteY12" fmla="*/ 0 h 5143500"/>
              <a:gd name="connsiteX13" fmla="*/ 3562350 w 3562350"/>
              <a:gd name="connsiteY13" fmla="*/ 3610649 h 5143500"/>
              <a:gd name="connsiteX14" fmla="*/ 3368500 w 3562350"/>
              <a:gd name="connsiteY14" fmla="*/ 3596560 h 5143500"/>
              <a:gd name="connsiteX15" fmla="*/ 2671427 w 3562350"/>
              <a:gd name="connsiteY15" fmla="*/ 3389969 h 5143500"/>
              <a:gd name="connsiteX16" fmla="*/ 1059202 w 3562350"/>
              <a:gd name="connsiteY16" fmla="*/ 1996296 h 5143500"/>
              <a:gd name="connsiteX17" fmla="*/ 443217 w 3562350"/>
              <a:gd name="connsiteY17" fmla="*/ 6579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2350" h="5143500">
                <a:moveTo>
                  <a:pt x="0" y="395739"/>
                </a:moveTo>
                <a:lnTo>
                  <a:pt x="18228" y="472404"/>
                </a:lnTo>
                <a:cubicBezTo>
                  <a:pt x="158794" y="1064562"/>
                  <a:pt x="327867" y="1686956"/>
                  <a:pt x="611190" y="2226282"/>
                </a:cubicBezTo>
                <a:cubicBezTo>
                  <a:pt x="896597" y="2769649"/>
                  <a:pt x="1271804" y="3187925"/>
                  <a:pt x="1791962" y="3542347"/>
                </a:cubicBezTo>
                <a:cubicBezTo>
                  <a:pt x="2210615" y="3827729"/>
                  <a:pt x="2670282" y="4011311"/>
                  <a:pt x="3133820" y="4163181"/>
                </a:cubicBezTo>
                <a:lnTo>
                  <a:pt x="3562350" y="4296233"/>
                </a:lnTo>
                <a:lnTo>
                  <a:pt x="3562350" y="5143500"/>
                </a:lnTo>
                <a:lnTo>
                  <a:pt x="700511" y="5143500"/>
                </a:lnTo>
                <a:lnTo>
                  <a:pt x="669850" y="5050303"/>
                </a:lnTo>
                <a:cubicBezTo>
                  <a:pt x="173877" y="3433466"/>
                  <a:pt x="18853" y="1607106"/>
                  <a:pt x="1412" y="653377"/>
                </a:cubicBezTo>
                <a:lnTo>
                  <a:pt x="0" y="506092"/>
                </a:lnTo>
                <a:close/>
                <a:moveTo>
                  <a:pt x="438201" y="0"/>
                </a:moveTo>
                <a:lnTo>
                  <a:pt x="3562350" y="0"/>
                </a:lnTo>
                <a:lnTo>
                  <a:pt x="3562350" y="3610649"/>
                </a:lnTo>
                <a:lnTo>
                  <a:pt x="3368500" y="3596560"/>
                </a:lnTo>
                <a:cubicBezTo>
                  <a:pt x="3137777" y="3566961"/>
                  <a:pt x="2902258" y="3498358"/>
                  <a:pt x="2671427" y="3389969"/>
                </a:cubicBezTo>
                <a:cubicBezTo>
                  <a:pt x="2040527" y="3093945"/>
                  <a:pt x="1422786" y="2559855"/>
                  <a:pt x="1059202" y="1996296"/>
                </a:cubicBezTo>
                <a:cubicBezTo>
                  <a:pt x="700086" y="1439613"/>
                  <a:pt x="516005" y="777324"/>
                  <a:pt x="443217" y="65794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76200" indent="0">
              <a:buNone/>
              <a:defRPr/>
            </a:lvl1pPr>
          </a:lstStyle>
          <a:p>
            <a:r>
              <a:rPr lang="en-FO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91B115-B810-4186-A62A-337133425B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4435" y="1524528"/>
            <a:ext cx="4669941" cy="3194581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0DCABE3-3A57-8B47-8611-607687CF9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588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35F1AA3-AC6F-3444-9CAB-CA50183EC4AF}" type="datetime1">
              <a:rPr lang="LID4096" smtClean="0"/>
              <a:t>02/17/2023</a:t>
            </a:fld>
            <a:endParaRPr lang="en-FO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ED880C4-75DA-C343-A7F5-0FF9AE1AF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7631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F4D2708-67C0-5543-A25E-7F21854A2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30744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</p:spTree>
    <p:extLst>
      <p:ext uri="{BB962C8B-B14F-4D97-AF65-F5344CB8AC3E}">
        <p14:creationId xmlns:p14="http://schemas.microsoft.com/office/powerpoint/2010/main" val="369905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Heiti a framlogu">
    <p:bg>
      <p:bgPr>
        <a:blipFill dpi="0" rotWithShape="1">
          <a:blip r:embed="rId2">
            <a:alphaModFix amt="2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DCF205-87EF-A043-8638-AB797AA0D0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016" y="2199132"/>
            <a:ext cx="4293108" cy="255071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3200" b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FO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Hetta er heiti </a:t>
            </a:r>
            <a:br>
              <a:rPr lang="en-FO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FO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 framløguni</a:t>
            </a:r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CD18FB48-DC03-ED43-8458-BBAD7C28DD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91351" y="0"/>
            <a:ext cx="3596313" cy="5717120"/>
          </a:xfrm>
          <a:custGeom>
            <a:avLst/>
            <a:gdLst>
              <a:gd name="connsiteX0" fmla="*/ 1858141 w 2204671"/>
              <a:gd name="connsiteY0" fmla="*/ 1794083 h 2076556"/>
              <a:gd name="connsiteX1" fmla="*/ 575715 w 2204671"/>
              <a:gd name="connsiteY1" fmla="*/ 1950411 h 2076556"/>
              <a:gd name="connsiteX2" fmla="*/ 42068 w 2204671"/>
              <a:gd name="connsiteY2" fmla="*/ 754180 h 2076556"/>
              <a:gd name="connsiteX3" fmla="*/ 1102335 w 2204671"/>
              <a:gd name="connsiteY3" fmla="*/ 0 h 2076556"/>
              <a:gd name="connsiteX4" fmla="*/ 1858141 w 2204671"/>
              <a:gd name="connsiteY4" fmla="*/ 1794083 h 2076556"/>
              <a:gd name="connsiteX0" fmla="*/ 3700894 w 3700894"/>
              <a:gd name="connsiteY0" fmla="*/ 3592605 h 3634369"/>
              <a:gd name="connsiteX1" fmla="*/ 595724 w 3700894"/>
              <a:gd name="connsiteY1" fmla="*/ 1950411 h 3634369"/>
              <a:gd name="connsiteX2" fmla="*/ 62077 w 3700894"/>
              <a:gd name="connsiteY2" fmla="*/ 754180 h 3634369"/>
              <a:gd name="connsiteX3" fmla="*/ 1122344 w 3700894"/>
              <a:gd name="connsiteY3" fmla="*/ 0 h 3634369"/>
              <a:gd name="connsiteX4" fmla="*/ 3700894 w 3700894"/>
              <a:gd name="connsiteY4" fmla="*/ 3592605 h 3634369"/>
              <a:gd name="connsiteX0" fmla="*/ 3700894 w 3807040"/>
              <a:gd name="connsiteY0" fmla="*/ 5197347 h 5239111"/>
              <a:gd name="connsiteX1" fmla="*/ 595724 w 3807040"/>
              <a:gd name="connsiteY1" fmla="*/ 3555153 h 5239111"/>
              <a:gd name="connsiteX2" fmla="*/ 62077 w 3807040"/>
              <a:gd name="connsiteY2" fmla="*/ 2358922 h 5239111"/>
              <a:gd name="connsiteX3" fmla="*/ 3738376 w 3807040"/>
              <a:gd name="connsiteY3" fmla="*/ 0 h 5239111"/>
              <a:gd name="connsiteX4" fmla="*/ 3700894 w 3807040"/>
              <a:gd name="connsiteY4" fmla="*/ 5197347 h 5239111"/>
              <a:gd name="connsiteX0" fmla="*/ 3651189 w 3757335"/>
              <a:gd name="connsiteY0" fmla="*/ 5302025 h 5354612"/>
              <a:gd name="connsiteX1" fmla="*/ 546019 w 3757335"/>
              <a:gd name="connsiteY1" fmla="*/ 3659831 h 5354612"/>
              <a:gd name="connsiteX2" fmla="*/ 72928 w 3757335"/>
              <a:gd name="connsiteY2" fmla="*/ 241184 h 5354612"/>
              <a:gd name="connsiteX3" fmla="*/ 3688671 w 3757335"/>
              <a:gd name="connsiteY3" fmla="*/ 104678 h 5354612"/>
              <a:gd name="connsiteX4" fmla="*/ 3651189 w 3757335"/>
              <a:gd name="connsiteY4" fmla="*/ 5302025 h 5354612"/>
              <a:gd name="connsiteX0" fmla="*/ 3615348 w 3721494"/>
              <a:gd name="connsiteY0" fmla="*/ 5302025 h 5746433"/>
              <a:gd name="connsiteX1" fmla="*/ 758458 w 3721494"/>
              <a:gd name="connsiteY1" fmla="*/ 5288795 h 5746433"/>
              <a:gd name="connsiteX2" fmla="*/ 37087 w 3721494"/>
              <a:gd name="connsiteY2" fmla="*/ 241184 h 5746433"/>
              <a:gd name="connsiteX3" fmla="*/ 3652830 w 3721494"/>
              <a:gd name="connsiteY3" fmla="*/ 104678 h 5746433"/>
              <a:gd name="connsiteX4" fmla="*/ 3615348 w 3721494"/>
              <a:gd name="connsiteY4" fmla="*/ 5302025 h 5746433"/>
              <a:gd name="connsiteX0" fmla="*/ 3615348 w 3652830"/>
              <a:gd name="connsiteY0" fmla="*/ 5302025 h 5746433"/>
              <a:gd name="connsiteX1" fmla="*/ 758458 w 3652830"/>
              <a:gd name="connsiteY1" fmla="*/ 5288795 h 5746433"/>
              <a:gd name="connsiteX2" fmla="*/ 37087 w 3652830"/>
              <a:gd name="connsiteY2" fmla="*/ 241184 h 5746433"/>
              <a:gd name="connsiteX3" fmla="*/ 3652830 w 3652830"/>
              <a:gd name="connsiteY3" fmla="*/ 104678 h 5746433"/>
              <a:gd name="connsiteX4" fmla="*/ 3615348 w 3652830"/>
              <a:gd name="connsiteY4" fmla="*/ 5302025 h 5746433"/>
              <a:gd name="connsiteX0" fmla="*/ 3615348 w 3652830"/>
              <a:gd name="connsiteY0" fmla="*/ 5300184 h 5744592"/>
              <a:gd name="connsiteX1" fmla="*/ 758458 w 3652830"/>
              <a:gd name="connsiteY1" fmla="*/ 5286954 h 5744592"/>
              <a:gd name="connsiteX2" fmla="*/ 37087 w 3652830"/>
              <a:gd name="connsiteY2" fmla="*/ 239343 h 5744592"/>
              <a:gd name="connsiteX3" fmla="*/ 3652830 w 3652830"/>
              <a:gd name="connsiteY3" fmla="*/ 102837 h 5744592"/>
              <a:gd name="connsiteX4" fmla="*/ 3615348 w 3652830"/>
              <a:gd name="connsiteY4" fmla="*/ 5300184 h 5744592"/>
              <a:gd name="connsiteX0" fmla="*/ 3615348 w 3652830"/>
              <a:gd name="connsiteY0" fmla="*/ 5300184 h 5744592"/>
              <a:gd name="connsiteX1" fmla="*/ 758458 w 3652830"/>
              <a:gd name="connsiteY1" fmla="*/ 5286954 h 5744592"/>
              <a:gd name="connsiteX2" fmla="*/ 37087 w 3652830"/>
              <a:gd name="connsiteY2" fmla="*/ 239343 h 5744592"/>
              <a:gd name="connsiteX3" fmla="*/ 3652830 w 3652830"/>
              <a:gd name="connsiteY3" fmla="*/ 102837 h 5744592"/>
              <a:gd name="connsiteX4" fmla="*/ 3615348 w 3652830"/>
              <a:gd name="connsiteY4" fmla="*/ 5300184 h 5744592"/>
              <a:gd name="connsiteX0" fmla="*/ 3615348 w 3652830"/>
              <a:gd name="connsiteY0" fmla="*/ 5300184 h 5665012"/>
              <a:gd name="connsiteX1" fmla="*/ 758458 w 3652830"/>
              <a:gd name="connsiteY1" fmla="*/ 5286954 h 5665012"/>
              <a:gd name="connsiteX2" fmla="*/ 37087 w 3652830"/>
              <a:gd name="connsiteY2" fmla="*/ 239343 h 5665012"/>
              <a:gd name="connsiteX3" fmla="*/ 3652830 w 3652830"/>
              <a:gd name="connsiteY3" fmla="*/ 102837 h 5665012"/>
              <a:gd name="connsiteX4" fmla="*/ 3615348 w 3652830"/>
              <a:gd name="connsiteY4" fmla="*/ 5300184 h 5665012"/>
              <a:gd name="connsiteX0" fmla="*/ 3602731 w 3640213"/>
              <a:gd name="connsiteY0" fmla="*/ 5300184 h 5300210"/>
              <a:gd name="connsiteX1" fmla="*/ 745841 w 3640213"/>
              <a:gd name="connsiteY1" fmla="*/ 5286954 h 5300210"/>
              <a:gd name="connsiteX2" fmla="*/ 24470 w 3640213"/>
              <a:gd name="connsiteY2" fmla="*/ 239343 h 5300210"/>
              <a:gd name="connsiteX3" fmla="*/ 3640213 w 3640213"/>
              <a:gd name="connsiteY3" fmla="*/ 102837 h 5300210"/>
              <a:gd name="connsiteX4" fmla="*/ 3602731 w 3640213"/>
              <a:gd name="connsiteY4" fmla="*/ 5300184 h 5300210"/>
              <a:gd name="connsiteX0" fmla="*/ 3587283 w 3624765"/>
              <a:gd name="connsiteY0" fmla="*/ 5387448 h 5761695"/>
              <a:gd name="connsiteX1" fmla="*/ 730393 w 3624765"/>
              <a:gd name="connsiteY1" fmla="*/ 5374218 h 5761695"/>
              <a:gd name="connsiteX2" fmla="*/ 39300 w 3624765"/>
              <a:gd name="connsiteY2" fmla="*/ 199439 h 5761695"/>
              <a:gd name="connsiteX3" fmla="*/ 3624765 w 3624765"/>
              <a:gd name="connsiteY3" fmla="*/ 190101 h 5761695"/>
              <a:gd name="connsiteX4" fmla="*/ 3587283 w 3624765"/>
              <a:gd name="connsiteY4" fmla="*/ 5387448 h 5761695"/>
              <a:gd name="connsiteX0" fmla="*/ 3587283 w 3624765"/>
              <a:gd name="connsiteY0" fmla="*/ 5197356 h 5571603"/>
              <a:gd name="connsiteX1" fmla="*/ 730393 w 3624765"/>
              <a:gd name="connsiteY1" fmla="*/ 5184126 h 5571603"/>
              <a:gd name="connsiteX2" fmla="*/ 39300 w 3624765"/>
              <a:gd name="connsiteY2" fmla="*/ 9347 h 5571603"/>
              <a:gd name="connsiteX3" fmla="*/ 3624765 w 3624765"/>
              <a:gd name="connsiteY3" fmla="*/ 9 h 5571603"/>
              <a:gd name="connsiteX4" fmla="*/ 3587283 w 3624765"/>
              <a:gd name="connsiteY4" fmla="*/ 5197356 h 5571603"/>
              <a:gd name="connsiteX0" fmla="*/ 3591737 w 3629219"/>
              <a:gd name="connsiteY0" fmla="*/ 5197356 h 5627501"/>
              <a:gd name="connsiteX1" fmla="*/ 734847 w 3629219"/>
              <a:gd name="connsiteY1" fmla="*/ 5184126 h 5627501"/>
              <a:gd name="connsiteX2" fmla="*/ 43754 w 3629219"/>
              <a:gd name="connsiteY2" fmla="*/ 9347 h 5627501"/>
              <a:gd name="connsiteX3" fmla="*/ 3629219 w 3629219"/>
              <a:gd name="connsiteY3" fmla="*/ 9 h 5627501"/>
              <a:gd name="connsiteX4" fmla="*/ 3591737 w 3629219"/>
              <a:gd name="connsiteY4" fmla="*/ 5197356 h 5627501"/>
              <a:gd name="connsiteX0" fmla="*/ 3561028 w 3598510"/>
              <a:gd name="connsiteY0" fmla="*/ 5197356 h 5627501"/>
              <a:gd name="connsiteX1" fmla="*/ 704138 w 3598510"/>
              <a:gd name="connsiteY1" fmla="*/ 5184126 h 5627501"/>
              <a:gd name="connsiteX2" fmla="*/ 13045 w 3598510"/>
              <a:gd name="connsiteY2" fmla="*/ 9347 h 5627501"/>
              <a:gd name="connsiteX3" fmla="*/ 3598510 w 3598510"/>
              <a:gd name="connsiteY3" fmla="*/ 9 h 5627501"/>
              <a:gd name="connsiteX4" fmla="*/ 3561028 w 3598510"/>
              <a:gd name="connsiteY4" fmla="*/ 5197356 h 5627501"/>
              <a:gd name="connsiteX0" fmla="*/ 3558969 w 3596451"/>
              <a:gd name="connsiteY0" fmla="*/ 5197356 h 5630922"/>
              <a:gd name="connsiteX1" fmla="*/ 702079 w 3596451"/>
              <a:gd name="connsiteY1" fmla="*/ 5184126 h 5630922"/>
              <a:gd name="connsiteX2" fmla="*/ 10986 w 3596451"/>
              <a:gd name="connsiteY2" fmla="*/ 9347 h 5630922"/>
              <a:gd name="connsiteX3" fmla="*/ 3596451 w 3596451"/>
              <a:gd name="connsiteY3" fmla="*/ 9 h 5630922"/>
              <a:gd name="connsiteX4" fmla="*/ 3558969 w 3596451"/>
              <a:gd name="connsiteY4" fmla="*/ 5197356 h 5630922"/>
              <a:gd name="connsiteX0" fmla="*/ 3617703 w 3655185"/>
              <a:gd name="connsiteY0" fmla="*/ 5197356 h 5197382"/>
              <a:gd name="connsiteX1" fmla="*/ 760813 w 3655185"/>
              <a:gd name="connsiteY1" fmla="*/ 5184126 h 5197382"/>
              <a:gd name="connsiteX2" fmla="*/ 69720 w 3655185"/>
              <a:gd name="connsiteY2" fmla="*/ 9347 h 5197382"/>
              <a:gd name="connsiteX3" fmla="*/ 3655185 w 3655185"/>
              <a:gd name="connsiteY3" fmla="*/ 9 h 5197382"/>
              <a:gd name="connsiteX4" fmla="*/ 3617703 w 3655185"/>
              <a:gd name="connsiteY4" fmla="*/ 5197356 h 5197382"/>
              <a:gd name="connsiteX0" fmla="*/ 3558831 w 3596313"/>
              <a:gd name="connsiteY0" fmla="*/ 5197356 h 5197382"/>
              <a:gd name="connsiteX1" fmla="*/ 701941 w 3596313"/>
              <a:gd name="connsiteY1" fmla="*/ 5184126 h 5197382"/>
              <a:gd name="connsiteX2" fmla="*/ 10848 w 3596313"/>
              <a:gd name="connsiteY2" fmla="*/ 9347 h 5197382"/>
              <a:gd name="connsiteX3" fmla="*/ 3596313 w 3596313"/>
              <a:gd name="connsiteY3" fmla="*/ 9 h 5197382"/>
              <a:gd name="connsiteX4" fmla="*/ 3558831 w 3596313"/>
              <a:gd name="connsiteY4" fmla="*/ 5197356 h 519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6313" h="5197382">
                <a:moveTo>
                  <a:pt x="3558831" y="5197356"/>
                </a:moveTo>
                <a:cubicBezTo>
                  <a:pt x="3551222" y="5196117"/>
                  <a:pt x="703664" y="5189694"/>
                  <a:pt x="701941" y="5184126"/>
                </a:cubicBezTo>
                <a:cubicBezTo>
                  <a:pt x="107835" y="3264065"/>
                  <a:pt x="-45491" y="1294086"/>
                  <a:pt x="10848" y="9347"/>
                </a:cubicBezTo>
                <a:cubicBezTo>
                  <a:pt x="310" y="23273"/>
                  <a:pt x="3588127" y="6065"/>
                  <a:pt x="3596313" y="9"/>
                </a:cubicBezTo>
                <a:cubicBezTo>
                  <a:pt x="3581801" y="-7526"/>
                  <a:pt x="3549121" y="5210947"/>
                  <a:pt x="3558831" y="5197356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marL="76200" indent="0" algn="ctr">
              <a:buNone/>
              <a:defRPr sz="100"/>
            </a:lvl1pPr>
          </a:lstStyle>
          <a:p>
            <a:r>
              <a:rPr lang="en-FO"/>
              <a:t>Mynd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0CB0D8E-B81B-C341-84F1-2E46041FBD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190" y="244184"/>
            <a:ext cx="1084869" cy="721226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71627E-414F-7547-AE87-A99E33626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1016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2FB8590-ED1D-8A44-A819-73F1EED00153}" type="datetime1">
              <a:rPr lang="LID4096" smtClean="0"/>
              <a:t>02/17/2023</a:t>
            </a:fld>
            <a:endParaRPr lang="en-FO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EFFB02E-EFE5-7C45-B86C-4076305F1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059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6E44687-F4FF-274B-BEB6-29476435F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26172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</p:spTree>
    <p:extLst>
      <p:ext uri="{BB962C8B-B14F-4D97-AF65-F5344CB8AC3E}">
        <p14:creationId xmlns:p14="http://schemas.microsoft.com/office/powerpoint/2010/main" val="42558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Listapunkt">
    <p:bg>
      <p:bgPr>
        <a:blipFill dpi="0" rotWithShape="1">
          <a:blip r:embed="rId2">
            <a:alphaModFix amt="2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BC977AA-2121-944F-AC52-00B208C2A7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91351" y="-26941"/>
            <a:ext cx="3596313" cy="5197382"/>
          </a:xfrm>
          <a:custGeom>
            <a:avLst/>
            <a:gdLst>
              <a:gd name="connsiteX0" fmla="*/ 1858141 w 2204671"/>
              <a:gd name="connsiteY0" fmla="*/ 1794083 h 2076556"/>
              <a:gd name="connsiteX1" fmla="*/ 575715 w 2204671"/>
              <a:gd name="connsiteY1" fmla="*/ 1950411 h 2076556"/>
              <a:gd name="connsiteX2" fmla="*/ 42068 w 2204671"/>
              <a:gd name="connsiteY2" fmla="*/ 754180 h 2076556"/>
              <a:gd name="connsiteX3" fmla="*/ 1102335 w 2204671"/>
              <a:gd name="connsiteY3" fmla="*/ 0 h 2076556"/>
              <a:gd name="connsiteX4" fmla="*/ 1858141 w 2204671"/>
              <a:gd name="connsiteY4" fmla="*/ 1794083 h 2076556"/>
              <a:gd name="connsiteX0" fmla="*/ 3700894 w 3700894"/>
              <a:gd name="connsiteY0" fmla="*/ 3592605 h 3634369"/>
              <a:gd name="connsiteX1" fmla="*/ 595724 w 3700894"/>
              <a:gd name="connsiteY1" fmla="*/ 1950411 h 3634369"/>
              <a:gd name="connsiteX2" fmla="*/ 62077 w 3700894"/>
              <a:gd name="connsiteY2" fmla="*/ 754180 h 3634369"/>
              <a:gd name="connsiteX3" fmla="*/ 1122344 w 3700894"/>
              <a:gd name="connsiteY3" fmla="*/ 0 h 3634369"/>
              <a:gd name="connsiteX4" fmla="*/ 3700894 w 3700894"/>
              <a:gd name="connsiteY4" fmla="*/ 3592605 h 3634369"/>
              <a:gd name="connsiteX0" fmla="*/ 3700894 w 3807040"/>
              <a:gd name="connsiteY0" fmla="*/ 5197347 h 5239111"/>
              <a:gd name="connsiteX1" fmla="*/ 595724 w 3807040"/>
              <a:gd name="connsiteY1" fmla="*/ 3555153 h 5239111"/>
              <a:gd name="connsiteX2" fmla="*/ 62077 w 3807040"/>
              <a:gd name="connsiteY2" fmla="*/ 2358922 h 5239111"/>
              <a:gd name="connsiteX3" fmla="*/ 3738376 w 3807040"/>
              <a:gd name="connsiteY3" fmla="*/ 0 h 5239111"/>
              <a:gd name="connsiteX4" fmla="*/ 3700894 w 3807040"/>
              <a:gd name="connsiteY4" fmla="*/ 5197347 h 5239111"/>
              <a:gd name="connsiteX0" fmla="*/ 3651189 w 3757335"/>
              <a:gd name="connsiteY0" fmla="*/ 5302025 h 5354612"/>
              <a:gd name="connsiteX1" fmla="*/ 546019 w 3757335"/>
              <a:gd name="connsiteY1" fmla="*/ 3659831 h 5354612"/>
              <a:gd name="connsiteX2" fmla="*/ 72928 w 3757335"/>
              <a:gd name="connsiteY2" fmla="*/ 241184 h 5354612"/>
              <a:gd name="connsiteX3" fmla="*/ 3688671 w 3757335"/>
              <a:gd name="connsiteY3" fmla="*/ 104678 h 5354612"/>
              <a:gd name="connsiteX4" fmla="*/ 3651189 w 3757335"/>
              <a:gd name="connsiteY4" fmla="*/ 5302025 h 5354612"/>
              <a:gd name="connsiteX0" fmla="*/ 3615348 w 3721494"/>
              <a:gd name="connsiteY0" fmla="*/ 5302025 h 5746433"/>
              <a:gd name="connsiteX1" fmla="*/ 758458 w 3721494"/>
              <a:gd name="connsiteY1" fmla="*/ 5288795 h 5746433"/>
              <a:gd name="connsiteX2" fmla="*/ 37087 w 3721494"/>
              <a:gd name="connsiteY2" fmla="*/ 241184 h 5746433"/>
              <a:gd name="connsiteX3" fmla="*/ 3652830 w 3721494"/>
              <a:gd name="connsiteY3" fmla="*/ 104678 h 5746433"/>
              <a:gd name="connsiteX4" fmla="*/ 3615348 w 3721494"/>
              <a:gd name="connsiteY4" fmla="*/ 5302025 h 5746433"/>
              <a:gd name="connsiteX0" fmla="*/ 3615348 w 3652830"/>
              <a:gd name="connsiteY0" fmla="*/ 5302025 h 5746433"/>
              <a:gd name="connsiteX1" fmla="*/ 758458 w 3652830"/>
              <a:gd name="connsiteY1" fmla="*/ 5288795 h 5746433"/>
              <a:gd name="connsiteX2" fmla="*/ 37087 w 3652830"/>
              <a:gd name="connsiteY2" fmla="*/ 241184 h 5746433"/>
              <a:gd name="connsiteX3" fmla="*/ 3652830 w 3652830"/>
              <a:gd name="connsiteY3" fmla="*/ 104678 h 5746433"/>
              <a:gd name="connsiteX4" fmla="*/ 3615348 w 3652830"/>
              <a:gd name="connsiteY4" fmla="*/ 5302025 h 5746433"/>
              <a:gd name="connsiteX0" fmla="*/ 3615348 w 3652830"/>
              <a:gd name="connsiteY0" fmla="*/ 5300184 h 5744592"/>
              <a:gd name="connsiteX1" fmla="*/ 758458 w 3652830"/>
              <a:gd name="connsiteY1" fmla="*/ 5286954 h 5744592"/>
              <a:gd name="connsiteX2" fmla="*/ 37087 w 3652830"/>
              <a:gd name="connsiteY2" fmla="*/ 239343 h 5744592"/>
              <a:gd name="connsiteX3" fmla="*/ 3652830 w 3652830"/>
              <a:gd name="connsiteY3" fmla="*/ 102837 h 5744592"/>
              <a:gd name="connsiteX4" fmla="*/ 3615348 w 3652830"/>
              <a:gd name="connsiteY4" fmla="*/ 5300184 h 5744592"/>
              <a:gd name="connsiteX0" fmla="*/ 3615348 w 3652830"/>
              <a:gd name="connsiteY0" fmla="*/ 5300184 h 5744592"/>
              <a:gd name="connsiteX1" fmla="*/ 758458 w 3652830"/>
              <a:gd name="connsiteY1" fmla="*/ 5286954 h 5744592"/>
              <a:gd name="connsiteX2" fmla="*/ 37087 w 3652830"/>
              <a:gd name="connsiteY2" fmla="*/ 239343 h 5744592"/>
              <a:gd name="connsiteX3" fmla="*/ 3652830 w 3652830"/>
              <a:gd name="connsiteY3" fmla="*/ 102837 h 5744592"/>
              <a:gd name="connsiteX4" fmla="*/ 3615348 w 3652830"/>
              <a:gd name="connsiteY4" fmla="*/ 5300184 h 5744592"/>
              <a:gd name="connsiteX0" fmla="*/ 3615348 w 3652830"/>
              <a:gd name="connsiteY0" fmla="*/ 5300184 h 5665012"/>
              <a:gd name="connsiteX1" fmla="*/ 758458 w 3652830"/>
              <a:gd name="connsiteY1" fmla="*/ 5286954 h 5665012"/>
              <a:gd name="connsiteX2" fmla="*/ 37087 w 3652830"/>
              <a:gd name="connsiteY2" fmla="*/ 239343 h 5665012"/>
              <a:gd name="connsiteX3" fmla="*/ 3652830 w 3652830"/>
              <a:gd name="connsiteY3" fmla="*/ 102837 h 5665012"/>
              <a:gd name="connsiteX4" fmla="*/ 3615348 w 3652830"/>
              <a:gd name="connsiteY4" fmla="*/ 5300184 h 5665012"/>
              <a:gd name="connsiteX0" fmla="*/ 3602731 w 3640213"/>
              <a:gd name="connsiteY0" fmla="*/ 5300184 h 5300210"/>
              <a:gd name="connsiteX1" fmla="*/ 745841 w 3640213"/>
              <a:gd name="connsiteY1" fmla="*/ 5286954 h 5300210"/>
              <a:gd name="connsiteX2" fmla="*/ 24470 w 3640213"/>
              <a:gd name="connsiteY2" fmla="*/ 239343 h 5300210"/>
              <a:gd name="connsiteX3" fmla="*/ 3640213 w 3640213"/>
              <a:gd name="connsiteY3" fmla="*/ 102837 h 5300210"/>
              <a:gd name="connsiteX4" fmla="*/ 3602731 w 3640213"/>
              <a:gd name="connsiteY4" fmla="*/ 5300184 h 5300210"/>
              <a:gd name="connsiteX0" fmla="*/ 3587283 w 3624765"/>
              <a:gd name="connsiteY0" fmla="*/ 5387448 h 5761695"/>
              <a:gd name="connsiteX1" fmla="*/ 730393 w 3624765"/>
              <a:gd name="connsiteY1" fmla="*/ 5374218 h 5761695"/>
              <a:gd name="connsiteX2" fmla="*/ 39300 w 3624765"/>
              <a:gd name="connsiteY2" fmla="*/ 199439 h 5761695"/>
              <a:gd name="connsiteX3" fmla="*/ 3624765 w 3624765"/>
              <a:gd name="connsiteY3" fmla="*/ 190101 h 5761695"/>
              <a:gd name="connsiteX4" fmla="*/ 3587283 w 3624765"/>
              <a:gd name="connsiteY4" fmla="*/ 5387448 h 5761695"/>
              <a:gd name="connsiteX0" fmla="*/ 3587283 w 3624765"/>
              <a:gd name="connsiteY0" fmla="*/ 5197356 h 5571603"/>
              <a:gd name="connsiteX1" fmla="*/ 730393 w 3624765"/>
              <a:gd name="connsiteY1" fmla="*/ 5184126 h 5571603"/>
              <a:gd name="connsiteX2" fmla="*/ 39300 w 3624765"/>
              <a:gd name="connsiteY2" fmla="*/ 9347 h 5571603"/>
              <a:gd name="connsiteX3" fmla="*/ 3624765 w 3624765"/>
              <a:gd name="connsiteY3" fmla="*/ 9 h 5571603"/>
              <a:gd name="connsiteX4" fmla="*/ 3587283 w 3624765"/>
              <a:gd name="connsiteY4" fmla="*/ 5197356 h 5571603"/>
              <a:gd name="connsiteX0" fmla="*/ 3591737 w 3629219"/>
              <a:gd name="connsiteY0" fmla="*/ 5197356 h 5627501"/>
              <a:gd name="connsiteX1" fmla="*/ 734847 w 3629219"/>
              <a:gd name="connsiteY1" fmla="*/ 5184126 h 5627501"/>
              <a:gd name="connsiteX2" fmla="*/ 43754 w 3629219"/>
              <a:gd name="connsiteY2" fmla="*/ 9347 h 5627501"/>
              <a:gd name="connsiteX3" fmla="*/ 3629219 w 3629219"/>
              <a:gd name="connsiteY3" fmla="*/ 9 h 5627501"/>
              <a:gd name="connsiteX4" fmla="*/ 3591737 w 3629219"/>
              <a:gd name="connsiteY4" fmla="*/ 5197356 h 5627501"/>
              <a:gd name="connsiteX0" fmla="*/ 3561028 w 3598510"/>
              <a:gd name="connsiteY0" fmla="*/ 5197356 h 5627501"/>
              <a:gd name="connsiteX1" fmla="*/ 704138 w 3598510"/>
              <a:gd name="connsiteY1" fmla="*/ 5184126 h 5627501"/>
              <a:gd name="connsiteX2" fmla="*/ 13045 w 3598510"/>
              <a:gd name="connsiteY2" fmla="*/ 9347 h 5627501"/>
              <a:gd name="connsiteX3" fmla="*/ 3598510 w 3598510"/>
              <a:gd name="connsiteY3" fmla="*/ 9 h 5627501"/>
              <a:gd name="connsiteX4" fmla="*/ 3561028 w 3598510"/>
              <a:gd name="connsiteY4" fmla="*/ 5197356 h 5627501"/>
              <a:gd name="connsiteX0" fmla="*/ 3558969 w 3596451"/>
              <a:gd name="connsiteY0" fmla="*/ 5197356 h 5630922"/>
              <a:gd name="connsiteX1" fmla="*/ 702079 w 3596451"/>
              <a:gd name="connsiteY1" fmla="*/ 5184126 h 5630922"/>
              <a:gd name="connsiteX2" fmla="*/ 10986 w 3596451"/>
              <a:gd name="connsiteY2" fmla="*/ 9347 h 5630922"/>
              <a:gd name="connsiteX3" fmla="*/ 3596451 w 3596451"/>
              <a:gd name="connsiteY3" fmla="*/ 9 h 5630922"/>
              <a:gd name="connsiteX4" fmla="*/ 3558969 w 3596451"/>
              <a:gd name="connsiteY4" fmla="*/ 5197356 h 5630922"/>
              <a:gd name="connsiteX0" fmla="*/ 3617703 w 3655185"/>
              <a:gd name="connsiteY0" fmla="*/ 5197356 h 5197382"/>
              <a:gd name="connsiteX1" fmla="*/ 760813 w 3655185"/>
              <a:gd name="connsiteY1" fmla="*/ 5184126 h 5197382"/>
              <a:gd name="connsiteX2" fmla="*/ 69720 w 3655185"/>
              <a:gd name="connsiteY2" fmla="*/ 9347 h 5197382"/>
              <a:gd name="connsiteX3" fmla="*/ 3655185 w 3655185"/>
              <a:gd name="connsiteY3" fmla="*/ 9 h 5197382"/>
              <a:gd name="connsiteX4" fmla="*/ 3617703 w 3655185"/>
              <a:gd name="connsiteY4" fmla="*/ 5197356 h 5197382"/>
              <a:gd name="connsiteX0" fmla="*/ 3558831 w 3596313"/>
              <a:gd name="connsiteY0" fmla="*/ 5197356 h 5197382"/>
              <a:gd name="connsiteX1" fmla="*/ 701941 w 3596313"/>
              <a:gd name="connsiteY1" fmla="*/ 5184126 h 5197382"/>
              <a:gd name="connsiteX2" fmla="*/ 10848 w 3596313"/>
              <a:gd name="connsiteY2" fmla="*/ 9347 h 5197382"/>
              <a:gd name="connsiteX3" fmla="*/ 3596313 w 3596313"/>
              <a:gd name="connsiteY3" fmla="*/ 9 h 5197382"/>
              <a:gd name="connsiteX4" fmla="*/ 3558831 w 3596313"/>
              <a:gd name="connsiteY4" fmla="*/ 5197356 h 519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6313" h="5197382">
                <a:moveTo>
                  <a:pt x="3558831" y="5197356"/>
                </a:moveTo>
                <a:cubicBezTo>
                  <a:pt x="3551222" y="5196117"/>
                  <a:pt x="703664" y="5189694"/>
                  <a:pt x="701941" y="5184126"/>
                </a:cubicBezTo>
                <a:cubicBezTo>
                  <a:pt x="107835" y="3264065"/>
                  <a:pt x="-45491" y="1294086"/>
                  <a:pt x="10848" y="9347"/>
                </a:cubicBezTo>
                <a:cubicBezTo>
                  <a:pt x="310" y="23273"/>
                  <a:pt x="3588127" y="6065"/>
                  <a:pt x="3596313" y="9"/>
                </a:cubicBezTo>
                <a:cubicBezTo>
                  <a:pt x="3581801" y="-7526"/>
                  <a:pt x="3549121" y="5210947"/>
                  <a:pt x="3558831" y="5197356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marL="76200" indent="0" algn="ctr">
              <a:buNone/>
              <a:defRPr sz="100"/>
            </a:lvl1pPr>
          </a:lstStyle>
          <a:p>
            <a:r>
              <a:rPr lang="en-FO"/>
              <a:t>Mynd</a:t>
            </a:r>
          </a:p>
        </p:txBody>
      </p:sp>
      <p:sp>
        <p:nvSpPr>
          <p:cNvPr id="9" name="Google Shape;43;p6">
            <a:extLst>
              <a:ext uri="{FF2B5EF4-FFF2-40B4-BE49-F238E27FC236}">
                <a16:creationId xmlns:a16="http://schemas.microsoft.com/office/drawing/2014/main" id="{A3D1BB3B-B419-AA44-80FE-5E3E8278DF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76992" y="836000"/>
            <a:ext cx="4603668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o-FO"/>
              <a:t>Hetta er ein yvirskrift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FD32A-BDB4-9E40-A700-ABE9BAA21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355" y="1508125"/>
            <a:ext cx="4603750" cy="29368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72"/>
              </a:buClr>
              <a:buSzTx/>
              <a:buFont typeface="Arial" panose="020B0604020202020204" pitchFamily="34" charset="0"/>
              <a:buChar char="•"/>
              <a:tabLst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Hetta eru listapunkt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7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Hetta eru listapunkt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7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Hetta eru listapunkt</a:t>
            </a:r>
          </a:p>
          <a:p>
            <a:pPr lvl="0"/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A07B35-3548-F247-A945-B599A61E2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588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8365B33-88CA-D344-A590-C1611C1DA1E5}" type="datetime1">
              <a:rPr lang="LID4096" smtClean="0"/>
              <a:t>02/17/2023</a:t>
            </a:fld>
            <a:endParaRPr lang="en-F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EA7AC3-3FEE-3542-BF58-5BF7A8BF3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7631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3C83FC-66F4-1840-8DE3-1999B0A16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30744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</p:spTree>
    <p:extLst>
      <p:ext uri="{BB962C8B-B14F-4D97-AF65-F5344CB8AC3E}">
        <p14:creationId xmlns:p14="http://schemas.microsoft.com/office/powerpoint/2010/main" val="417181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1_Subtitle">
    <p:bg>
      <p:bgPr>
        <a:blipFill dpi="0" rotWithShape="1">
          <a:blip r:embed="rId2">
            <a:alphaModFix amt="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3;p6">
            <a:extLst>
              <a:ext uri="{FF2B5EF4-FFF2-40B4-BE49-F238E27FC236}">
                <a16:creationId xmlns:a16="http://schemas.microsoft.com/office/drawing/2014/main" id="{A3D1BB3B-B419-AA44-80FE-5E3E8278DF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76992" y="836000"/>
            <a:ext cx="4603668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fo-FO"/>
              <a:t>Hetta er ein yvirskrift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FD32A-BDB4-9E40-A700-ABE9BAA21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355" y="1508125"/>
            <a:ext cx="4603750" cy="29368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72"/>
              </a:buClr>
              <a:buSzTx/>
              <a:buFont typeface="Arial" panose="020B0604020202020204" pitchFamily="34" charset="0"/>
              <a:buChar char="•"/>
              <a:tabLst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Hetta eru listapunkt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7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Hetta eru listapunkt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7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Hetta eru listapunkt</a:t>
            </a:r>
          </a:p>
          <a:p>
            <a:pPr lvl="0"/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A07B35-3548-F247-A945-B599A61E2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588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8365B33-88CA-D344-A590-C1611C1DA1E5}" type="datetime1">
              <a:rPr lang="LID4096" smtClean="0"/>
              <a:t>02/17/2023</a:t>
            </a:fld>
            <a:endParaRPr lang="en-F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EA7AC3-3FEE-3542-BF58-5BF7A8BF3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7631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3C83FC-66F4-1840-8DE3-1999B0A16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30744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0AB095C-0B86-8244-BC48-668F1BD3E9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63540" y="836000"/>
            <a:ext cx="3305810" cy="3609000"/>
          </a:xfrm>
          <a:prstGeom prst="rect">
            <a:avLst/>
          </a:prstGeom>
        </p:spPr>
        <p:txBody>
          <a:bodyPr/>
          <a:lstStyle/>
          <a:p>
            <a:r>
              <a:rPr lang="en-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235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1_Subtitle">
    <p:bg>
      <p:bgPr>
        <a:blipFill dpi="0" rotWithShape="1">
          <a:blip r:embed="rId2">
            <a:alphaModFix amt="2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BC977AA-2121-944F-AC52-00B208C2A7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91351" y="-6858"/>
            <a:ext cx="3596313" cy="5717120"/>
          </a:xfrm>
          <a:custGeom>
            <a:avLst/>
            <a:gdLst>
              <a:gd name="connsiteX0" fmla="*/ 1858141 w 2204671"/>
              <a:gd name="connsiteY0" fmla="*/ 1794083 h 2076556"/>
              <a:gd name="connsiteX1" fmla="*/ 575715 w 2204671"/>
              <a:gd name="connsiteY1" fmla="*/ 1950411 h 2076556"/>
              <a:gd name="connsiteX2" fmla="*/ 42068 w 2204671"/>
              <a:gd name="connsiteY2" fmla="*/ 754180 h 2076556"/>
              <a:gd name="connsiteX3" fmla="*/ 1102335 w 2204671"/>
              <a:gd name="connsiteY3" fmla="*/ 0 h 2076556"/>
              <a:gd name="connsiteX4" fmla="*/ 1858141 w 2204671"/>
              <a:gd name="connsiteY4" fmla="*/ 1794083 h 2076556"/>
              <a:gd name="connsiteX0" fmla="*/ 3700894 w 3700894"/>
              <a:gd name="connsiteY0" fmla="*/ 3592605 h 3634369"/>
              <a:gd name="connsiteX1" fmla="*/ 595724 w 3700894"/>
              <a:gd name="connsiteY1" fmla="*/ 1950411 h 3634369"/>
              <a:gd name="connsiteX2" fmla="*/ 62077 w 3700894"/>
              <a:gd name="connsiteY2" fmla="*/ 754180 h 3634369"/>
              <a:gd name="connsiteX3" fmla="*/ 1122344 w 3700894"/>
              <a:gd name="connsiteY3" fmla="*/ 0 h 3634369"/>
              <a:gd name="connsiteX4" fmla="*/ 3700894 w 3700894"/>
              <a:gd name="connsiteY4" fmla="*/ 3592605 h 3634369"/>
              <a:gd name="connsiteX0" fmla="*/ 3700894 w 3807040"/>
              <a:gd name="connsiteY0" fmla="*/ 5197347 h 5239111"/>
              <a:gd name="connsiteX1" fmla="*/ 595724 w 3807040"/>
              <a:gd name="connsiteY1" fmla="*/ 3555153 h 5239111"/>
              <a:gd name="connsiteX2" fmla="*/ 62077 w 3807040"/>
              <a:gd name="connsiteY2" fmla="*/ 2358922 h 5239111"/>
              <a:gd name="connsiteX3" fmla="*/ 3738376 w 3807040"/>
              <a:gd name="connsiteY3" fmla="*/ 0 h 5239111"/>
              <a:gd name="connsiteX4" fmla="*/ 3700894 w 3807040"/>
              <a:gd name="connsiteY4" fmla="*/ 5197347 h 5239111"/>
              <a:gd name="connsiteX0" fmla="*/ 3651189 w 3757335"/>
              <a:gd name="connsiteY0" fmla="*/ 5302025 h 5354612"/>
              <a:gd name="connsiteX1" fmla="*/ 546019 w 3757335"/>
              <a:gd name="connsiteY1" fmla="*/ 3659831 h 5354612"/>
              <a:gd name="connsiteX2" fmla="*/ 72928 w 3757335"/>
              <a:gd name="connsiteY2" fmla="*/ 241184 h 5354612"/>
              <a:gd name="connsiteX3" fmla="*/ 3688671 w 3757335"/>
              <a:gd name="connsiteY3" fmla="*/ 104678 h 5354612"/>
              <a:gd name="connsiteX4" fmla="*/ 3651189 w 3757335"/>
              <a:gd name="connsiteY4" fmla="*/ 5302025 h 5354612"/>
              <a:gd name="connsiteX0" fmla="*/ 3615348 w 3721494"/>
              <a:gd name="connsiteY0" fmla="*/ 5302025 h 5746433"/>
              <a:gd name="connsiteX1" fmla="*/ 758458 w 3721494"/>
              <a:gd name="connsiteY1" fmla="*/ 5288795 h 5746433"/>
              <a:gd name="connsiteX2" fmla="*/ 37087 w 3721494"/>
              <a:gd name="connsiteY2" fmla="*/ 241184 h 5746433"/>
              <a:gd name="connsiteX3" fmla="*/ 3652830 w 3721494"/>
              <a:gd name="connsiteY3" fmla="*/ 104678 h 5746433"/>
              <a:gd name="connsiteX4" fmla="*/ 3615348 w 3721494"/>
              <a:gd name="connsiteY4" fmla="*/ 5302025 h 5746433"/>
              <a:gd name="connsiteX0" fmla="*/ 3615348 w 3652830"/>
              <a:gd name="connsiteY0" fmla="*/ 5302025 h 5746433"/>
              <a:gd name="connsiteX1" fmla="*/ 758458 w 3652830"/>
              <a:gd name="connsiteY1" fmla="*/ 5288795 h 5746433"/>
              <a:gd name="connsiteX2" fmla="*/ 37087 w 3652830"/>
              <a:gd name="connsiteY2" fmla="*/ 241184 h 5746433"/>
              <a:gd name="connsiteX3" fmla="*/ 3652830 w 3652830"/>
              <a:gd name="connsiteY3" fmla="*/ 104678 h 5746433"/>
              <a:gd name="connsiteX4" fmla="*/ 3615348 w 3652830"/>
              <a:gd name="connsiteY4" fmla="*/ 5302025 h 5746433"/>
              <a:gd name="connsiteX0" fmla="*/ 3615348 w 3652830"/>
              <a:gd name="connsiteY0" fmla="*/ 5300184 h 5744592"/>
              <a:gd name="connsiteX1" fmla="*/ 758458 w 3652830"/>
              <a:gd name="connsiteY1" fmla="*/ 5286954 h 5744592"/>
              <a:gd name="connsiteX2" fmla="*/ 37087 w 3652830"/>
              <a:gd name="connsiteY2" fmla="*/ 239343 h 5744592"/>
              <a:gd name="connsiteX3" fmla="*/ 3652830 w 3652830"/>
              <a:gd name="connsiteY3" fmla="*/ 102837 h 5744592"/>
              <a:gd name="connsiteX4" fmla="*/ 3615348 w 3652830"/>
              <a:gd name="connsiteY4" fmla="*/ 5300184 h 5744592"/>
              <a:gd name="connsiteX0" fmla="*/ 3615348 w 3652830"/>
              <a:gd name="connsiteY0" fmla="*/ 5300184 h 5744592"/>
              <a:gd name="connsiteX1" fmla="*/ 758458 w 3652830"/>
              <a:gd name="connsiteY1" fmla="*/ 5286954 h 5744592"/>
              <a:gd name="connsiteX2" fmla="*/ 37087 w 3652830"/>
              <a:gd name="connsiteY2" fmla="*/ 239343 h 5744592"/>
              <a:gd name="connsiteX3" fmla="*/ 3652830 w 3652830"/>
              <a:gd name="connsiteY3" fmla="*/ 102837 h 5744592"/>
              <a:gd name="connsiteX4" fmla="*/ 3615348 w 3652830"/>
              <a:gd name="connsiteY4" fmla="*/ 5300184 h 5744592"/>
              <a:gd name="connsiteX0" fmla="*/ 3615348 w 3652830"/>
              <a:gd name="connsiteY0" fmla="*/ 5300184 h 5665012"/>
              <a:gd name="connsiteX1" fmla="*/ 758458 w 3652830"/>
              <a:gd name="connsiteY1" fmla="*/ 5286954 h 5665012"/>
              <a:gd name="connsiteX2" fmla="*/ 37087 w 3652830"/>
              <a:gd name="connsiteY2" fmla="*/ 239343 h 5665012"/>
              <a:gd name="connsiteX3" fmla="*/ 3652830 w 3652830"/>
              <a:gd name="connsiteY3" fmla="*/ 102837 h 5665012"/>
              <a:gd name="connsiteX4" fmla="*/ 3615348 w 3652830"/>
              <a:gd name="connsiteY4" fmla="*/ 5300184 h 5665012"/>
              <a:gd name="connsiteX0" fmla="*/ 3602731 w 3640213"/>
              <a:gd name="connsiteY0" fmla="*/ 5300184 h 5300210"/>
              <a:gd name="connsiteX1" fmla="*/ 745841 w 3640213"/>
              <a:gd name="connsiteY1" fmla="*/ 5286954 h 5300210"/>
              <a:gd name="connsiteX2" fmla="*/ 24470 w 3640213"/>
              <a:gd name="connsiteY2" fmla="*/ 239343 h 5300210"/>
              <a:gd name="connsiteX3" fmla="*/ 3640213 w 3640213"/>
              <a:gd name="connsiteY3" fmla="*/ 102837 h 5300210"/>
              <a:gd name="connsiteX4" fmla="*/ 3602731 w 3640213"/>
              <a:gd name="connsiteY4" fmla="*/ 5300184 h 5300210"/>
              <a:gd name="connsiteX0" fmla="*/ 3587283 w 3624765"/>
              <a:gd name="connsiteY0" fmla="*/ 5387448 h 5761695"/>
              <a:gd name="connsiteX1" fmla="*/ 730393 w 3624765"/>
              <a:gd name="connsiteY1" fmla="*/ 5374218 h 5761695"/>
              <a:gd name="connsiteX2" fmla="*/ 39300 w 3624765"/>
              <a:gd name="connsiteY2" fmla="*/ 199439 h 5761695"/>
              <a:gd name="connsiteX3" fmla="*/ 3624765 w 3624765"/>
              <a:gd name="connsiteY3" fmla="*/ 190101 h 5761695"/>
              <a:gd name="connsiteX4" fmla="*/ 3587283 w 3624765"/>
              <a:gd name="connsiteY4" fmla="*/ 5387448 h 5761695"/>
              <a:gd name="connsiteX0" fmla="*/ 3587283 w 3624765"/>
              <a:gd name="connsiteY0" fmla="*/ 5197356 h 5571603"/>
              <a:gd name="connsiteX1" fmla="*/ 730393 w 3624765"/>
              <a:gd name="connsiteY1" fmla="*/ 5184126 h 5571603"/>
              <a:gd name="connsiteX2" fmla="*/ 39300 w 3624765"/>
              <a:gd name="connsiteY2" fmla="*/ 9347 h 5571603"/>
              <a:gd name="connsiteX3" fmla="*/ 3624765 w 3624765"/>
              <a:gd name="connsiteY3" fmla="*/ 9 h 5571603"/>
              <a:gd name="connsiteX4" fmla="*/ 3587283 w 3624765"/>
              <a:gd name="connsiteY4" fmla="*/ 5197356 h 5571603"/>
              <a:gd name="connsiteX0" fmla="*/ 3591737 w 3629219"/>
              <a:gd name="connsiteY0" fmla="*/ 5197356 h 5627501"/>
              <a:gd name="connsiteX1" fmla="*/ 734847 w 3629219"/>
              <a:gd name="connsiteY1" fmla="*/ 5184126 h 5627501"/>
              <a:gd name="connsiteX2" fmla="*/ 43754 w 3629219"/>
              <a:gd name="connsiteY2" fmla="*/ 9347 h 5627501"/>
              <a:gd name="connsiteX3" fmla="*/ 3629219 w 3629219"/>
              <a:gd name="connsiteY3" fmla="*/ 9 h 5627501"/>
              <a:gd name="connsiteX4" fmla="*/ 3591737 w 3629219"/>
              <a:gd name="connsiteY4" fmla="*/ 5197356 h 5627501"/>
              <a:gd name="connsiteX0" fmla="*/ 3561028 w 3598510"/>
              <a:gd name="connsiteY0" fmla="*/ 5197356 h 5627501"/>
              <a:gd name="connsiteX1" fmla="*/ 704138 w 3598510"/>
              <a:gd name="connsiteY1" fmla="*/ 5184126 h 5627501"/>
              <a:gd name="connsiteX2" fmla="*/ 13045 w 3598510"/>
              <a:gd name="connsiteY2" fmla="*/ 9347 h 5627501"/>
              <a:gd name="connsiteX3" fmla="*/ 3598510 w 3598510"/>
              <a:gd name="connsiteY3" fmla="*/ 9 h 5627501"/>
              <a:gd name="connsiteX4" fmla="*/ 3561028 w 3598510"/>
              <a:gd name="connsiteY4" fmla="*/ 5197356 h 5627501"/>
              <a:gd name="connsiteX0" fmla="*/ 3558969 w 3596451"/>
              <a:gd name="connsiteY0" fmla="*/ 5197356 h 5630922"/>
              <a:gd name="connsiteX1" fmla="*/ 702079 w 3596451"/>
              <a:gd name="connsiteY1" fmla="*/ 5184126 h 5630922"/>
              <a:gd name="connsiteX2" fmla="*/ 10986 w 3596451"/>
              <a:gd name="connsiteY2" fmla="*/ 9347 h 5630922"/>
              <a:gd name="connsiteX3" fmla="*/ 3596451 w 3596451"/>
              <a:gd name="connsiteY3" fmla="*/ 9 h 5630922"/>
              <a:gd name="connsiteX4" fmla="*/ 3558969 w 3596451"/>
              <a:gd name="connsiteY4" fmla="*/ 5197356 h 5630922"/>
              <a:gd name="connsiteX0" fmla="*/ 3617703 w 3655185"/>
              <a:gd name="connsiteY0" fmla="*/ 5197356 h 5197382"/>
              <a:gd name="connsiteX1" fmla="*/ 760813 w 3655185"/>
              <a:gd name="connsiteY1" fmla="*/ 5184126 h 5197382"/>
              <a:gd name="connsiteX2" fmla="*/ 69720 w 3655185"/>
              <a:gd name="connsiteY2" fmla="*/ 9347 h 5197382"/>
              <a:gd name="connsiteX3" fmla="*/ 3655185 w 3655185"/>
              <a:gd name="connsiteY3" fmla="*/ 9 h 5197382"/>
              <a:gd name="connsiteX4" fmla="*/ 3617703 w 3655185"/>
              <a:gd name="connsiteY4" fmla="*/ 5197356 h 5197382"/>
              <a:gd name="connsiteX0" fmla="*/ 3558831 w 3596313"/>
              <a:gd name="connsiteY0" fmla="*/ 5197356 h 5197382"/>
              <a:gd name="connsiteX1" fmla="*/ 701941 w 3596313"/>
              <a:gd name="connsiteY1" fmla="*/ 5184126 h 5197382"/>
              <a:gd name="connsiteX2" fmla="*/ 10848 w 3596313"/>
              <a:gd name="connsiteY2" fmla="*/ 9347 h 5197382"/>
              <a:gd name="connsiteX3" fmla="*/ 3596313 w 3596313"/>
              <a:gd name="connsiteY3" fmla="*/ 9 h 5197382"/>
              <a:gd name="connsiteX4" fmla="*/ 3558831 w 3596313"/>
              <a:gd name="connsiteY4" fmla="*/ 5197356 h 519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6313" h="5197382">
                <a:moveTo>
                  <a:pt x="3558831" y="5197356"/>
                </a:moveTo>
                <a:cubicBezTo>
                  <a:pt x="3551222" y="5196117"/>
                  <a:pt x="703664" y="5189694"/>
                  <a:pt x="701941" y="5184126"/>
                </a:cubicBezTo>
                <a:cubicBezTo>
                  <a:pt x="107835" y="3264065"/>
                  <a:pt x="-45491" y="1294086"/>
                  <a:pt x="10848" y="9347"/>
                </a:cubicBezTo>
                <a:cubicBezTo>
                  <a:pt x="310" y="23273"/>
                  <a:pt x="3588127" y="6065"/>
                  <a:pt x="3596313" y="9"/>
                </a:cubicBezTo>
                <a:cubicBezTo>
                  <a:pt x="3581801" y="-7526"/>
                  <a:pt x="3549121" y="5210947"/>
                  <a:pt x="3558831" y="5197356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marL="76200" indent="0" algn="ctr">
              <a:buNone/>
              <a:defRPr sz="100"/>
            </a:lvl1pPr>
          </a:lstStyle>
          <a:p>
            <a:r>
              <a:rPr lang="en-FO"/>
              <a:t>Mynd</a:t>
            </a:r>
          </a:p>
        </p:txBody>
      </p:sp>
      <p:sp>
        <p:nvSpPr>
          <p:cNvPr id="9" name="Google Shape;43;p6">
            <a:extLst>
              <a:ext uri="{FF2B5EF4-FFF2-40B4-BE49-F238E27FC236}">
                <a16:creationId xmlns:a16="http://schemas.microsoft.com/office/drawing/2014/main" id="{A3D1BB3B-B419-AA44-80FE-5E3E8278DF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81564" y="836000"/>
            <a:ext cx="4603668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mynd</a:t>
            </a:r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kann</a:t>
            </a:r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siga</a:t>
            </a:r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nógv</a:t>
            </a:r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0763DD-73DB-B040-8E41-EEB8F7BE0A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927" y="1374458"/>
            <a:ext cx="4603750" cy="318516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fo-FO" sz="2400"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magna.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D5A3B9-7532-244A-84A9-A49AC01B2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0160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5B997CC-D1F4-FA4C-AB9F-3CD730E1E27A}" type="datetime1">
              <a:rPr lang="LID4096" smtClean="0"/>
              <a:t>02/17/2023</a:t>
            </a:fld>
            <a:endParaRPr lang="en-FO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B8EB61-CFFE-A347-B78B-DF49A8D24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2203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70C0C74-4771-1240-B7D9-EFB3644C7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35316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</p:spTree>
    <p:extLst>
      <p:ext uri="{BB962C8B-B14F-4D97-AF65-F5344CB8AC3E}">
        <p14:creationId xmlns:p14="http://schemas.microsoft.com/office/powerpoint/2010/main" val="277920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1_Subtitle">
    <p:bg>
      <p:bgPr>
        <a:blipFill dpi="0" rotWithShape="1">
          <a:blip r:embed="rId2">
            <a:alphaModFix amt="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3;p6">
            <a:extLst>
              <a:ext uri="{FF2B5EF4-FFF2-40B4-BE49-F238E27FC236}">
                <a16:creationId xmlns:a16="http://schemas.microsoft.com/office/drawing/2014/main" id="{A3D1BB3B-B419-AA44-80FE-5E3E8278DF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81564" y="836000"/>
            <a:ext cx="4603668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mynd</a:t>
            </a:r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kann</a:t>
            </a:r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siga</a:t>
            </a:r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nógv</a:t>
            </a:r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0763DD-73DB-B040-8E41-EEB8F7BE0A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927" y="1374458"/>
            <a:ext cx="4603750" cy="318516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fo-FO" sz="2400"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magna.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D5A3B9-7532-244A-84A9-A49AC01B2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0160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5B997CC-D1F4-FA4C-AB9F-3CD730E1E27A}" type="datetime1">
              <a:rPr lang="LID4096" smtClean="0"/>
              <a:t>02/17/2023</a:t>
            </a:fld>
            <a:endParaRPr lang="en-FO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B8EB61-CFFE-A347-B78B-DF49A8D24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2203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70C0C74-4771-1240-B7D9-EFB3644C7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35316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BCE5C55-8B72-7241-B1AD-F57C1B36CA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63540" y="836000"/>
            <a:ext cx="3305810" cy="3609000"/>
          </a:xfrm>
          <a:prstGeom prst="rect">
            <a:avLst/>
          </a:prstGeom>
        </p:spPr>
        <p:txBody>
          <a:bodyPr/>
          <a:lstStyle/>
          <a:p>
            <a:r>
              <a:rPr lang="en-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265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1_Subtitle">
    <p:bg>
      <p:bgPr>
        <a:blipFill dpi="0" rotWithShape="1">
          <a:blip r:embed="rId2">
            <a:alphaModFix amt="2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3;p6">
            <a:extLst>
              <a:ext uri="{FF2B5EF4-FFF2-40B4-BE49-F238E27FC236}">
                <a16:creationId xmlns:a16="http://schemas.microsoft.com/office/drawing/2014/main" id="{A3D1BB3B-B419-AA44-80FE-5E3E8278DF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76992" y="836000"/>
            <a:ext cx="4603668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mynd</a:t>
            </a:r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kann</a:t>
            </a:r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siga</a:t>
            </a:r>
            <a:r>
              <a:rPr lang="en" sz="320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320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nógv</a:t>
            </a:r>
            <a:endParaRPr/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D5DB8CC1-E3E7-D845-9AB7-78ED7005D6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81650" y="0"/>
            <a:ext cx="3562350" cy="5143500"/>
          </a:xfrm>
          <a:custGeom>
            <a:avLst/>
            <a:gdLst>
              <a:gd name="connsiteX0" fmla="*/ 0 w 3562350"/>
              <a:gd name="connsiteY0" fmla="*/ 395739 h 5143500"/>
              <a:gd name="connsiteX1" fmla="*/ 18228 w 3562350"/>
              <a:gd name="connsiteY1" fmla="*/ 472404 h 5143500"/>
              <a:gd name="connsiteX2" fmla="*/ 611190 w 3562350"/>
              <a:gd name="connsiteY2" fmla="*/ 2226282 h 5143500"/>
              <a:gd name="connsiteX3" fmla="*/ 1791962 w 3562350"/>
              <a:gd name="connsiteY3" fmla="*/ 3542347 h 5143500"/>
              <a:gd name="connsiteX4" fmla="*/ 3133820 w 3562350"/>
              <a:gd name="connsiteY4" fmla="*/ 4163181 h 5143500"/>
              <a:gd name="connsiteX5" fmla="*/ 3562350 w 3562350"/>
              <a:gd name="connsiteY5" fmla="*/ 4296233 h 5143500"/>
              <a:gd name="connsiteX6" fmla="*/ 3562350 w 3562350"/>
              <a:gd name="connsiteY6" fmla="*/ 5143500 h 5143500"/>
              <a:gd name="connsiteX7" fmla="*/ 700511 w 3562350"/>
              <a:gd name="connsiteY7" fmla="*/ 5143500 h 5143500"/>
              <a:gd name="connsiteX8" fmla="*/ 669850 w 3562350"/>
              <a:gd name="connsiteY8" fmla="*/ 5050303 h 5143500"/>
              <a:gd name="connsiteX9" fmla="*/ 1412 w 3562350"/>
              <a:gd name="connsiteY9" fmla="*/ 653377 h 5143500"/>
              <a:gd name="connsiteX10" fmla="*/ 0 w 3562350"/>
              <a:gd name="connsiteY10" fmla="*/ 506092 h 5143500"/>
              <a:gd name="connsiteX11" fmla="*/ 438201 w 3562350"/>
              <a:gd name="connsiteY11" fmla="*/ 0 h 5143500"/>
              <a:gd name="connsiteX12" fmla="*/ 3562350 w 3562350"/>
              <a:gd name="connsiteY12" fmla="*/ 0 h 5143500"/>
              <a:gd name="connsiteX13" fmla="*/ 3562350 w 3562350"/>
              <a:gd name="connsiteY13" fmla="*/ 3610649 h 5143500"/>
              <a:gd name="connsiteX14" fmla="*/ 3368500 w 3562350"/>
              <a:gd name="connsiteY14" fmla="*/ 3596560 h 5143500"/>
              <a:gd name="connsiteX15" fmla="*/ 2671427 w 3562350"/>
              <a:gd name="connsiteY15" fmla="*/ 3389969 h 5143500"/>
              <a:gd name="connsiteX16" fmla="*/ 1059202 w 3562350"/>
              <a:gd name="connsiteY16" fmla="*/ 1996296 h 5143500"/>
              <a:gd name="connsiteX17" fmla="*/ 443217 w 3562350"/>
              <a:gd name="connsiteY17" fmla="*/ 6579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2350" h="5143500">
                <a:moveTo>
                  <a:pt x="0" y="395739"/>
                </a:moveTo>
                <a:lnTo>
                  <a:pt x="18228" y="472404"/>
                </a:lnTo>
                <a:cubicBezTo>
                  <a:pt x="158794" y="1064562"/>
                  <a:pt x="327867" y="1686956"/>
                  <a:pt x="611190" y="2226282"/>
                </a:cubicBezTo>
                <a:cubicBezTo>
                  <a:pt x="896597" y="2769649"/>
                  <a:pt x="1271804" y="3187925"/>
                  <a:pt x="1791962" y="3542347"/>
                </a:cubicBezTo>
                <a:cubicBezTo>
                  <a:pt x="2210615" y="3827729"/>
                  <a:pt x="2670282" y="4011311"/>
                  <a:pt x="3133820" y="4163181"/>
                </a:cubicBezTo>
                <a:lnTo>
                  <a:pt x="3562350" y="4296233"/>
                </a:lnTo>
                <a:lnTo>
                  <a:pt x="3562350" y="5143500"/>
                </a:lnTo>
                <a:lnTo>
                  <a:pt x="700511" y="5143500"/>
                </a:lnTo>
                <a:lnTo>
                  <a:pt x="669850" y="5050303"/>
                </a:lnTo>
                <a:cubicBezTo>
                  <a:pt x="173877" y="3433466"/>
                  <a:pt x="18853" y="1607106"/>
                  <a:pt x="1412" y="653377"/>
                </a:cubicBezTo>
                <a:lnTo>
                  <a:pt x="0" y="506092"/>
                </a:lnTo>
                <a:close/>
                <a:moveTo>
                  <a:pt x="438201" y="0"/>
                </a:moveTo>
                <a:lnTo>
                  <a:pt x="3562350" y="0"/>
                </a:lnTo>
                <a:lnTo>
                  <a:pt x="3562350" y="3610649"/>
                </a:lnTo>
                <a:lnTo>
                  <a:pt x="3368500" y="3596560"/>
                </a:lnTo>
                <a:cubicBezTo>
                  <a:pt x="3137777" y="3566961"/>
                  <a:pt x="2902258" y="3498358"/>
                  <a:pt x="2671427" y="3389969"/>
                </a:cubicBezTo>
                <a:cubicBezTo>
                  <a:pt x="2040527" y="3093945"/>
                  <a:pt x="1422786" y="2559855"/>
                  <a:pt x="1059202" y="1996296"/>
                </a:cubicBezTo>
                <a:cubicBezTo>
                  <a:pt x="700086" y="1439613"/>
                  <a:pt x="516005" y="777324"/>
                  <a:pt x="443217" y="65794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76200" indent="0">
              <a:buNone/>
              <a:defRPr/>
            </a:lvl1pPr>
          </a:lstStyle>
          <a:p>
            <a:r>
              <a:rPr lang="en-FO"/>
              <a:t> 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62A948B4-A7D5-E649-9715-B871F26B64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355" y="1374458"/>
            <a:ext cx="4603750" cy="318516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fo-FO" sz="2400">
                <a:latin typeface="Calibri" panose="020F0502020204030204" pitchFamily="34" charset="0"/>
                <a:cs typeface="Calibri" panose="020F0502020204030204" pitchFamily="34" charset="0"/>
              </a:rPr>
              <a:t>Lorem ipsum dolor sit amet, consectetuer adipiscing elit. Maecenas porttitor congue massa. Fusce posuere, magna sed pulvinar ultricies, purus lectus malesuada libero, sit amet commodo magna.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301F448-BA95-024B-B274-693CAB06B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588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74FACA0-9BEB-C942-9403-9A295C4A6F9C}" type="datetime1">
              <a:rPr lang="LID4096" smtClean="0"/>
              <a:t>02/17/2023</a:t>
            </a:fld>
            <a:endParaRPr lang="en-FO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A407C8-7C65-C94B-9139-93C3E0130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7631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C999609-1126-0242-A54B-0B095D035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30744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</p:spTree>
    <p:extLst>
      <p:ext uri="{BB962C8B-B14F-4D97-AF65-F5344CB8AC3E}">
        <p14:creationId xmlns:p14="http://schemas.microsoft.com/office/powerpoint/2010/main" val="48748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1_Subtitl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B6504A-9537-7F42-A4AD-620EABCF9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67794" y="141207"/>
            <a:ext cx="1245507" cy="795740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DCF205-87EF-A043-8638-AB797AA0D0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864" y="2199132"/>
            <a:ext cx="4293108" cy="255071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Hetta er </a:t>
            </a:r>
            <a:br>
              <a:rPr lang="en-US"/>
            </a:br>
            <a:r>
              <a:rPr lang="en-US"/>
              <a:t>eitt umskifti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1166742-1352-2447-8E23-1EF1DC254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3864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15A7E5A-F744-D34E-946F-DC72DC1F14E3}" type="datetime1">
              <a:rPr lang="LID4096" smtClean="0"/>
              <a:t>02/17/2023</a:t>
            </a:fld>
            <a:endParaRPr lang="en-F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6BF457-FF5B-694F-AFFF-7A1E7909C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5907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01600AF-9B8D-4947-A681-7C1D879EF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29020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</p:spTree>
    <p:extLst>
      <p:ext uri="{BB962C8B-B14F-4D97-AF65-F5344CB8AC3E}">
        <p14:creationId xmlns:p14="http://schemas.microsoft.com/office/powerpoint/2010/main" val="99082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 userDrawn="1">
  <p:cSld name="1_Subtitl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B6504A-9537-7F42-A4AD-620EABCF9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67794" y="141207"/>
            <a:ext cx="1245507" cy="795740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DCF205-87EF-A043-8638-AB797AA0D0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9292" y="2199132"/>
            <a:ext cx="4293108" cy="255071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Hetta er </a:t>
            </a:r>
            <a:br>
              <a:rPr lang="en-US"/>
            </a:br>
            <a:r>
              <a:rPr lang="en-US"/>
              <a:t>eitt umskifti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5562181-0640-094E-96F4-D223C8025C9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75593" y="-36337"/>
            <a:ext cx="3604739" cy="5204703"/>
          </a:xfrm>
          <a:custGeom>
            <a:avLst/>
            <a:gdLst>
              <a:gd name="connsiteX0" fmla="*/ 0 w 3562350"/>
              <a:gd name="connsiteY0" fmla="*/ 395739 h 5143500"/>
              <a:gd name="connsiteX1" fmla="*/ 18228 w 3562350"/>
              <a:gd name="connsiteY1" fmla="*/ 472404 h 5143500"/>
              <a:gd name="connsiteX2" fmla="*/ 611190 w 3562350"/>
              <a:gd name="connsiteY2" fmla="*/ 2226282 h 5143500"/>
              <a:gd name="connsiteX3" fmla="*/ 1791962 w 3562350"/>
              <a:gd name="connsiteY3" fmla="*/ 3542347 h 5143500"/>
              <a:gd name="connsiteX4" fmla="*/ 3133820 w 3562350"/>
              <a:gd name="connsiteY4" fmla="*/ 4163181 h 5143500"/>
              <a:gd name="connsiteX5" fmla="*/ 3562350 w 3562350"/>
              <a:gd name="connsiteY5" fmla="*/ 4296233 h 5143500"/>
              <a:gd name="connsiteX6" fmla="*/ 3562350 w 3562350"/>
              <a:gd name="connsiteY6" fmla="*/ 5143500 h 5143500"/>
              <a:gd name="connsiteX7" fmla="*/ 700511 w 3562350"/>
              <a:gd name="connsiteY7" fmla="*/ 5143500 h 5143500"/>
              <a:gd name="connsiteX8" fmla="*/ 669850 w 3562350"/>
              <a:gd name="connsiteY8" fmla="*/ 5050303 h 5143500"/>
              <a:gd name="connsiteX9" fmla="*/ 1412 w 3562350"/>
              <a:gd name="connsiteY9" fmla="*/ 653377 h 5143500"/>
              <a:gd name="connsiteX10" fmla="*/ 0 w 3562350"/>
              <a:gd name="connsiteY10" fmla="*/ 506092 h 5143500"/>
              <a:gd name="connsiteX11" fmla="*/ 438201 w 3562350"/>
              <a:gd name="connsiteY11" fmla="*/ 0 h 5143500"/>
              <a:gd name="connsiteX12" fmla="*/ 3562350 w 3562350"/>
              <a:gd name="connsiteY12" fmla="*/ 0 h 5143500"/>
              <a:gd name="connsiteX13" fmla="*/ 3562350 w 3562350"/>
              <a:gd name="connsiteY13" fmla="*/ 3610649 h 5143500"/>
              <a:gd name="connsiteX14" fmla="*/ 3368500 w 3562350"/>
              <a:gd name="connsiteY14" fmla="*/ 3596560 h 5143500"/>
              <a:gd name="connsiteX15" fmla="*/ 2671427 w 3562350"/>
              <a:gd name="connsiteY15" fmla="*/ 3389969 h 5143500"/>
              <a:gd name="connsiteX16" fmla="*/ 1059202 w 3562350"/>
              <a:gd name="connsiteY16" fmla="*/ 1996296 h 5143500"/>
              <a:gd name="connsiteX17" fmla="*/ 443217 w 3562350"/>
              <a:gd name="connsiteY17" fmla="*/ 6579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2350" h="5143500">
                <a:moveTo>
                  <a:pt x="0" y="395739"/>
                </a:moveTo>
                <a:lnTo>
                  <a:pt x="18228" y="472404"/>
                </a:lnTo>
                <a:cubicBezTo>
                  <a:pt x="158794" y="1064562"/>
                  <a:pt x="327867" y="1686956"/>
                  <a:pt x="611190" y="2226282"/>
                </a:cubicBezTo>
                <a:cubicBezTo>
                  <a:pt x="896597" y="2769649"/>
                  <a:pt x="1271804" y="3187925"/>
                  <a:pt x="1791962" y="3542347"/>
                </a:cubicBezTo>
                <a:cubicBezTo>
                  <a:pt x="2210615" y="3827729"/>
                  <a:pt x="2670282" y="4011311"/>
                  <a:pt x="3133820" y="4163181"/>
                </a:cubicBezTo>
                <a:lnTo>
                  <a:pt x="3562350" y="4296233"/>
                </a:lnTo>
                <a:lnTo>
                  <a:pt x="3562350" y="5143500"/>
                </a:lnTo>
                <a:lnTo>
                  <a:pt x="700511" y="5143500"/>
                </a:lnTo>
                <a:lnTo>
                  <a:pt x="669850" y="5050303"/>
                </a:lnTo>
                <a:cubicBezTo>
                  <a:pt x="173877" y="3433466"/>
                  <a:pt x="18853" y="1607106"/>
                  <a:pt x="1412" y="653377"/>
                </a:cubicBezTo>
                <a:lnTo>
                  <a:pt x="0" y="506092"/>
                </a:lnTo>
                <a:close/>
                <a:moveTo>
                  <a:pt x="438201" y="0"/>
                </a:moveTo>
                <a:lnTo>
                  <a:pt x="3562350" y="0"/>
                </a:lnTo>
                <a:lnTo>
                  <a:pt x="3562350" y="3610649"/>
                </a:lnTo>
                <a:lnTo>
                  <a:pt x="3368500" y="3596560"/>
                </a:lnTo>
                <a:cubicBezTo>
                  <a:pt x="3137777" y="3566961"/>
                  <a:pt x="2902258" y="3498358"/>
                  <a:pt x="2671427" y="3389969"/>
                </a:cubicBezTo>
                <a:cubicBezTo>
                  <a:pt x="2040527" y="3093945"/>
                  <a:pt x="1422786" y="2559855"/>
                  <a:pt x="1059202" y="1996296"/>
                </a:cubicBezTo>
                <a:cubicBezTo>
                  <a:pt x="700086" y="1439613"/>
                  <a:pt x="516005" y="777324"/>
                  <a:pt x="443217" y="65794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76200" indent="0">
              <a:buNone/>
              <a:defRPr/>
            </a:lvl1pPr>
          </a:lstStyle>
          <a:p>
            <a:r>
              <a:rPr lang="en-FO"/>
              <a:t>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618963-50EF-264C-8A7F-D9290AA7C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9292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2A3FBAE-FA6B-1540-AE68-D0284C0EFBF0}" type="datetime1">
              <a:rPr lang="LID4096" smtClean="0"/>
              <a:t>02/17/2023</a:t>
            </a:fld>
            <a:endParaRPr lang="en-FO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BFE6FE5-5FCA-0844-BE40-EDBE42DF9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1335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23B50C5-679B-7E40-BE4B-21AD7BC18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24448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</p:spTree>
    <p:extLst>
      <p:ext uri="{BB962C8B-B14F-4D97-AF65-F5344CB8AC3E}">
        <p14:creationId xmlns:p14="http://schemas.microsoft.com/office/powerpoint/2010/main" val="11675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552B285-E206-484D-8393-66F43B1C4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1016" y="4935338"/>
            <a:ext cx="93105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0FAA4E8-8B50-CC40-B73F-04D250988A9C}" type="datetime1">
              <a:rPr lang="LID4096" smtClean="0"/>
              <a:t>02/17/2023</a:t>
            </a:fld>
            <a:endParaRPr lang="en-FO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B3B8E9A-10CC-BF42-9EB3-8BBBC2166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059" y="4935338"/>
            <a:ext cx="3246501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FO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0EB31B-5B53-844A-9ABB-A3B917153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26172" y="4935338"/>
            <a:ext cx="917428" cy="179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3552ED0-6B8C-334A-A29C-E9C4767A4816}" type="slidenum">
              <a:rPr lang="en-FO"/>
              <a:pPr/>
              <a:t>‹nr.›</a:t>
            </a:fld>
            <a:endParaRPr lang="en-F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9" r:id="rId2"/>
    <p:sldLayoutId id="2147483660" r:id="rId3"/>
    <p:sldLayoutId id="2147483668" r:id="rId4"/>
    <p:sldLayoutId id="2147483661" r:id="rId5"/>
    <p:sldLayoutId id="2147483669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70" r:id="rId12"/>
    <p:sldLayoutId id="2147483662" r:id="rId13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4E7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10097990-98F5-418A-B7F4-E7BAD83BFDB7}"/>
              </a:ext>
            </a:extLst>
          </p:cNvPr>
          <p:cNvSpPr txBox="1"/>
          <p:nvPr/>
        </p:nvSpPr>
        <p:spPr>
          <a:xfrm>
            <a:off x="1136468" y="3389174"/>
            <a:ext cx="6871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o-FO" sz="1800" i="1" dirty="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“Norðurlendska verkætlanin frá 2022 at lýsa matvøru </a:t>
            </a:r>
            <a:r>
              <a:rPr lang="fo-FO" sz="1800" i="1" dirty="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sjálvsveitan</a:t>
            </a:r>
            <a:r>
              <a:rPr lang="fo-FO" sz="1800" i="1" dirty="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 Føroyum og øðrum smásamfeløgum í Norðurlondum”</a:t>
            </a:r>
          </a:p>
          <a:p>
            <a:pPr algn="ctr"/>
            <a:endParaRPr lang="fo-FO" sz="1800" dirty="0">
              <a:solidFill>
                <a:srgbClr val="004E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o-FO" sz="1800" dirty="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Framløga á </a:t>
            </a:r>
            <a:r>
              <a:rPr lang="fo-FO" sz="1800" dirty="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Búnaðarstevnuni</a:t>
            </a:r>
            <a:r>
              <a:rPr lang="fo-FO" sz="1800" dirty="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 á </a:t>
            </a:r>
            <a:r>
              <a:rPr lang="fo-FO" sz="1800" dirty="0" err="1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Skúlatrøð</a:t>
            </a:r>
            <a:r>
              <a:rPr lang="fo-FO" sz="1800" dirty="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 Klaksvík.</a:t>
            </a:r>
          </a:p>
          <a:p>
            <a:endParaRPr lang="fo-FO" sz="1800" dirty="0">
              <a:solidFill>
                <a:srgbClr val="004E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o-FO" sz="1800" dirty="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Tróndur G. Leivsson, stjóri</a:t>
            </a:r>
          </a:p>
        </p:txBody>
      </p:sp>
    </p:spTree>
    <p:extLst>
      <p:ext uri="{BB962C8B-B14F-4D97-AF65-F5344CB8AC3E}">
        <p14:creationId xmlns:p14="http://schemas.microsoft.com/office/powerpoint/2010/main" val="2836986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87FC-6E98-9D43-AAFE-8D0E77BA7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63" y="836000"/>
            <a:ext cx="7672133" cy="396300"/>
          </a:xfrm>
        </p:spPr>
        <p:txBody>
          <a:bodyPr/>
          <a:lstStyle/>
          <a:p>
            <a:r>
              <a:rPr lang="fo-FO" sz="2800" dirty="0"/>
              <a:t>Uppgerð fyri hvørt av teimum fimm londunum:</a:t>
            </a:r>
            <a:endParaRPr lang="en-FO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DED1B-5054-644E-BE9A-1B1E8DCE3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927" y="1374458"/>
            <a:ext cx="8139736" cy="3185160"/>
          </a:xfrm>
        </p:spPr>
        <p:txBody>
          <a:bodyPr/>
          <a:lstStyle/>
          <a:p>
            <a:endParaRPr lang="en-FO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AC0C66D-A15D-4D9B-BC84-DE93A6F2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27" y="1397341"/>
            <a:ext cx="8139737" cy="30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87FC-6E98-9D43-AAFE-8D0E77BA7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63" y="320641"/>
            <a:ext cx="7672133" cy="396300"/>
          </a:xfrm>
        </p:spPr>
        <p:txBody>
          <a:bodyPr/>
          <a:lstStyle/>
          <a:p>
            <a:r>
              <a:rPr lang="fo-FO" sz="2800" dirty="0"/>
              <a:t>Niðurstøður í frágreiðingini viðvíkjandi Føroyum:</a:t>
            </a:r>
            <a:endParaRPr lang="en-FO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DED1B-5054-644E-BE9A-1B1E8DCE3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563" y="830519"/>
            <a:ext cx="8139736" cy="4312981"/>
          </a:xfrm>
        </p:spPr>
        <p:txBody>
          <a:bodyPr/>
          <a:lstStyle/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o-FO" sz="1700" b="1" dirty="0">
                <a:solidFill>
                  <a:srgbClr val="004E72"/>
                </a:solidFill>
              </a:rPr>
              <a:t>Avbjóðingar og forðingar ímóti at kunna økja um </a:t>
            </a:r>
            <a:r>
              <a:rPr lang="fo-FO" sz="1700" b="1" dirty="0" err="1">
                <a:solidFill>
                  <a:srgbClr val="004E72"/>
                </a:solidFill>
              </a:rPr>
              <a:t>sjálvsveitanarstigið</a:t>
            </a:r>
            <a:r>
              <a:rPr lang="fo-FO" sz="1700" b="1" dirty="0">
                <a:solidFill>
                  <a:srgbClr val="004E72"/>
                </a:solidFill>
              </a:rPr>
              <a:t>:</a:t>
            </a:r>
          </a:p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o-FO" sz="1700" dirty="0">
                <a:solidFill>
                  <a:srgbClr val="004E72"/>
                </a:solidFill>
              </a:rPr>
              <a:t>Vanarnir hjá føroysku brúkarunum eru vorðnir lagaðir til altjóða útboðið av matvørum</a:t>
            </a:r>
          </a:p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o-FO" sz="1700" dirty="0">
                <a:solidFill>
                  <a:srgbClr val="004E72"/>
                </a:solidFill>
              </a:rPr>
              <a:t>Kapping er frá bíligari innfluttum matvørum</a:t>
            </a:r>
          </a:p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o-FO" sz="1700" dirty="0">
                <a:solidFill>
                  <a:srgbClr val="004E72"/>
                </a:solidFill>
              </a:rPr>
              <a:t>Ein ógvuliga avmarkað heimlig </a:t>
            </a:r>
            <a:r>
              <a:rPr lang="fo-FO" sz="1700" dirty="0" err="1">
                <a:solidFill>
                  <a:srgbClr val="004E72"/>
                </a:solidFill>
              </a:rPr>
              <a:t>grønmetisframleiðsla</a:t>
            </a:r>
            <a:endParaRPr lang="fo-FO" sz="1700" dirty="0">
              <a:solidFill>
                <a:srgbClr val="004E72"/>
              </a:solidFill>
            </a:endParaRPr>
          </a:p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o-FO" sz="1700" dirty="0">
                <a:solidFill>
                  <a:srgbClr val="004E72"/>
                </a:solidFill>
              </a:rPr>
              <a:t>Tørvur er á at tryggja eina burðardygga </a:t>
            </a:r>
            <a:r>
              <a:rPr lang="fo-FO" sz="1700" dirty="0" err="1">
                <a:solidFill>
                  <a:srgbClr val="004E72"/>
                </a:solidFill>
              </a:rPr>
              <a:t>lendisnýtslu</a:t>
            </a:r>
            <a:r>
              <a:rPr lang="fo-FO" sz="1700" dirty="0">
                <a:solidFill>
                  <a:srgbClr val="004E72"/>
                </a:solidFill>
              </a:rPr>
              <a:t>, ið sýnir neyðug atlit fyri tørvinum á at varðveita lendi til matvøruframleiðslu</a:t>
            </a:r>
          </a:p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o-FO" sz="1700" dirty="0">
                <a:solidFill>
                  <a:srgbClr val="004E72"/>
                </a:solidFill>
              </a:rPr>
              <a:t>Tað er torført at fáa lønsemi í </a:t>
            </a:r>
            <a:r>
              <a:rPr lang="fo-FO" sz="1700" dirty="0" err="1">
                <a:solidFill>
                  <a:srgbClr val="004E72"/>
                </a:solidFill>
              </a:rPr>
              <a:t>landbúnaðarvinnuna</a:t>
            </a:r>
            <a:endParaRPr lang="fo-FO" sz="1700" dirty="0">
              <a:solidFill>
                <a:srgbClr val="004E72"/>
              </a:solidFill>
            </a:endParaRPr>
          </a:p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o-FO" sz="1700" dirty="0">
                <a:solidFill>
                  <a:srgbClr val="004E72"/>
                </a:solidFill>
              </a:rPr>
              <a:t>Handilssáttmálarnir við umheimin hava neiligt árin á kappingarførið hjá føroysku matvørunum</a:t>
            </a:r>
          </a:p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o-FO" sz="1700" dirty="0">
                <a:solidFill>
                  <a:srgbClr val="004E72"/>
                </a:solidFill>
              </a:rPr>
              <a:t>Harðført og baldrut veðurlag, vánalig vakstrarlíkindi og tvørrandi atgongd til góða landbúnaðarjørð (og ein vantandi </a:t>
            </a:r>
            <a:r>
              <a:rPr lang="fo-FO" sz="1700" dirty="0" err="1">
                <a:solidFill>
                  <a:srgbClr val="004E72"/>
                </a:solidFill>
              </a:rPr>
              <a:t>framleiðsluskylda</a:t>
            </a:r>
            <a:r>
              <a:rPr lang="fo-FO" sz="1700" dirty="0">
                <a:solidFill>
                  <a:srgbClr val="004E72"/>
                </a:solidFill>
              </a:rPr>
              <a:t>)</a:t>
            </a:r>
          </a:p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o-FO" sz="1700" dirty="0">
                <a:solidFill>
                  <a:srgbClr val="004E72"/>
                </a:solidFill>
              </a:rPr>
              <a:t>Vantandi innlit í </a:t>
            </a:r>
            <a:r>
              <a:rPr lang="fo-FO" sz="1700" dirty="0" err="1">
                <a:solidFill>
                  <a:srgbClr val="004E72"/>
                </a:solidFill>
              </a:rPr>
              <a:t>umfangið</a:t>
            </a:r>
            <a:r>
              <a:rPr lang="fo-FO" sz="1700" dirty="0">
                <a:solidFill>
                  <a:srgbClr val="004E72"/>
                </a:solidFill>
              </a:rPr>
              <a:t> av tí staðbundna, ikki skrásetta, </a:t>
            </a:r>
            <a:r>
              <a:rPr lang="fo-FO" sz="1700" dirty="0" err="1">
                <a:solidFill>
                  <a:srgbClr val="004E72"/>
                </a:solidFill>
              </a:rPr>
              <a:t>matfeinginum</a:t>
            </a:r>
            <a:r>
              <a:rPr lang="fo-FO" sz="1700" dirty="0">
                <a:solidFill>
                  <a:srgbClr val="004E72"/>
                </a:solidFill>
              </a:rPr>
              <a:t>.</a:t>
            </a:r>
          </a:p>
          <a:p>
            <a:pPr marL="228600"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o-FO" sz="1700" dirty="0">
                <a:solidFill>
                  <a:srgbClr val="004E72"/>
                </a:solidFill>
              </a:rPr>
              <a:t> </a:t>
            </a:r>
          </a:p>
          <a:p>
            <a:endParaRPr lang="fo-FO" sz="1700" dirty="0"/>
          </a:p>
        </p:txBody>
      </p:sp>
    </p:spTree>
    <p:extLst>
      <p:ext uri="{BB962C8B-B14F-4D97-AF65-F5344CB8AC3E}">
        <p14:creationId xmlns:p14="http://schemas.microsoft.com/office/powerpoint/2010/main" val="30351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87FC-6E98-9D43-AAFE-8D0E77BA7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63" y="320641"/>
            <a:ext cx="7672133" cy="396300"/>
          </a:xfrm>
        </p:spPr>
        <p:txBody>
          <a:bodyPr/>
          <a:lstStyle/>
          <a:p>
            <a:r>
              <a:rPr lang="fo-FO" sz="2800" dirty="0"/>
              <a:t>Niðurstøður í frágreiðingini viðvíkjandi Føroyum:</a:t>
            </a:r>
            <a:endParaRPr lang="en-FO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DED1B-5054-644E-BE9A-1B1E8DCE3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1563" y="830519"/>
            <a:ext cx="8139736" cy="4312981"/>
          </a:xfrm>
        </p:spPr>
        <p:txBody>
          <a:bodyPr/>
          <a:lstStyle/>
          <a:p>
            <a:pPr marR="0" algn="just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o-FO" sz="1700" b="1" dirty="0">
                <a:solidFill>
                  <a:srgbClr val="004E72"/>
                </a:solidFill>
              </a:rPr>
              <a:t>Møguleikar fyri at menna um </a:t>
            </a:r>
            <a:r>
              <a:rPr lang="fo-FO" sz="1700" b="1" dirty="0" err="1">
                <a:solidFill>
                  <a:srgbClr val="004E72"/>
                </a:solidFill>
              </a:rPr>
              <a:t>sjálvsveitanarstigið</a:t>
            </a:r>
            <a:r>
              <a:rPr lang="fo-FO" sz="1700" b="1" dirty="0">
                <a:solidFill>
                  <a:srgbClr val="004E72"/>
                </a:solidFill>
              </a:rPr>
              <a:t>: </a:t>
            </a:r>
          </a:p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o-FO" sz="1700" dirty="0">
                <a:solidFill>
                  <a:srgbClr val="004E72"/>
                </a:solidFill>
              </a:rPr>
              <a:t>Burðardygd og veðurlagsbroytingar v.m. eru komin í tilvitsku brúkarans, og hetta kann veita gróðrarbotn fyri øktari innlendis framleiðslu av matvørum </a:t>
            </a:r>
          </a:p>
          <a:p>
            <a:pPr marR="0" algn="just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fo-FO" sz="1700" dirty="0">
                <a:solidFill>
                  <a:srgbClr val="004E72"/>
                </a:solidFill>
              </a:rPr>
              <a:t>Ein munandi ferðavinna virkar við til at stuðla undir eini innlendis matvøruframleiðslu og soleiðis eisini til at økja um heimamarknaðin </a:t>
            </a:r>
          </a:p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o-FO" sz="1700" dirty="0">
                <a:solidFill>
                  <a:srgbClr val="004E72"/>
                </a:solidFill>
              </a:rPr>
              <a:t>At økja um innlendis framleiðsluna av nýtsluvørum í landbúnaðinum so sum fóðri og tøðum v.m.</a:t>
            </a:r>
          </a:p>
          <a:p>
            <a:pPr marR="0" algn="l" rtl="0" eaLnBrk="1" fontAlgn="t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o-FO" sz="1700" dirty="0">
                <a:solidFill>
                  <a:srgbClr val="004E72"/>
                </a:solidFill>
              </a:rPr>
              <a:t>At menna staðbundnar skipanir fyri einum </a:t>
            </a:r>
            <a:r>
              <a:rPr lang="fo-FO" sz="1700" dirty="0" err="1">
                <a:solidFill>
                  <a:srgbClr val="004E72"/>
                </a:solidFill>
              </a:rPr>
              <a:t>ringbúskapi</a:t>
            </a:r>
            <a:r>
              <a:rPr lang="fo-FO" sz="1700" dirty="0">
                <a:solidFill>
                  <a:srgbClr val="004E72"/>
                </a:solidFill>
              </a:rPr>
              <a:t> (DK=</a:t>
            </a:r>
            <a:r>
              <a:rPr lang="fo-FO" sz="1700" dirty="0" err="1">
                <a:solidFill>
                  <a:srgbClr val="004E72"/>
                </a:solidFill>
              </a:rPr>
              <a:t>cirkulær</a:t>
            </a:r>
            <a:r>
              <a:rPr lang="fo-FO" sz="1700" dirty="0">
                <a:solidFill>
                  <a:srgbClr val="004E72"/>
                </a:solidFill>
              </a:rPr>
              <a:t> </a:t>
            </a:r>
            <a:r>
              <a:rPr lang="fo-FO" sz="1700" dirty="0" err="1">
                <a:solidFill>
                  <a:srgbClr val="004E72"/>
                </a:solidFill>
              </a:rPr>
              <a:t>økonomi</a:t>
            </a:r>
            <a:r>
              <a:rPr lang="fo-FO" sz="1700" dirty="0">
                <a:solidFill>
                  <a:srgbClr val="004E72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292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1036E-DDFD-AD7E-73F9-56277B1A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91" y="242455"/>
            <a:ext cx="4898779" cy="989845"/>
          </a:xfrm>
        </p:spPr>
        <p:txBody>
          <a:bodyPr/>
          <a:lstStyle/>
          <a:p>
            <a:r>
              <a:rPr lang="fo-FO" sz="2800" dirty="0"/>
              <a:t>Nøkur orð um bakstøðið handan føroyska partin: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B559B-C736-C942-A8DA-22A005385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355" y="1508125"/>
            <a:ext cx="5833124" cy="36353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Hagfrøðingarnir á NIBIO samstarvaðu við Hagstovuna um at fáa til vega viðkomandi almenn hagtøl; serstakliga hagtøl viðvíkjandi innflutningi og útflutningi.</a:t>
            </a:r>
            <a:endParaRPr lang="en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Búnaðarstovan greinaði partin um føroysku landbúnaðarframleiðsluna (so væl sum møguligt) og savnaði somuleiðis aðrar viðkomandi </a:t>
            </a:r>
            <a:r>
              <a:rPr lang="fo-FO" sz="1800" dirty="0" err="1">
                <a:solidFill>
                  <a:srgbClr val="004E72"/>
                </a:solidFill>
              </a:rPr>
              <a:t>dátur</a:t>
            </a:r>
            <a:r>
              <a:rPr lang="fo-FO" sz="1800" dirty="0">
                <a:solidFill>
                  <a:srgbClr val="004E72"/>
                </a:solidFill>
              </a:rPr>
              <a:t> inn.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Á meginlandinum høvdu tey ilt við at fata, at ein munandi mongd av matvørum í føroyska samfelagnum ikki finst í almennu hagtølunum (t.v.s. sum </a:t>
            </a:r>
            <a:r>
              <a:rPr lang="fo-FO" sz="1800" dirty="0" err="1">
                <a:solidFill>
                  <a:srgbClr val="004E72"/>
                </a:solidFill>
              </a:rPr>
              <a:t>matfeingi</a:t>
            </a:r>
            <a:r>
              <a:rPr lang="fo-FO" sz="1800" dirty="0">
                <a:solidFill>
                  <a:srgbClr val="004E72"/>
                </a:solidFill>
              </a:rPr>
              <a:t> = DK </a:t>
            </a:r>
            <a:r>
              <a:rPr lang="fo-FO" sz="1800" i="1" dirty="0" err="1">
                <a:solidFill>
                  <a:srgbClr val="004E72"/>
                </a:solidFill>
              </a:rPr>
              <a:t>naturalier</a:t>
            </a:r>
            <a:r>
              <a:rPr lang="fo-FO" sz="1800" dirty="0">
                <a:solidFill>
                  <a:srgbClr val="004E72"/>
                </a:solidFill>
              </a:rPr>
              <a:t>).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Her verður hugsað um t.d. at flota, og annars um grind, eplavelting, seyð, gæs o.s.fr.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Lutfallið av </a:t>
            </a:r>
            <a:r>
              <a:rPr lang="fo-FO" sz="1800" dirty="0" err="1">
                <a:solidFill>
                  <a:srgbClr val="004E72"/>
                </a:solidFill>
              </a:rPr>
              <a:t>matfeinginum</a:t>
            </a:r>
            <a:r>
              <a:rPr lang="fo-FO" sz="1800" dirty="0">
                <a:solidFill>
                  <a:srgbClr val="004E72"/>
                </a:solidFill>
              </a:rPr>
              <a:t> var munandi størri í Føroyum og í Grønlandi, samanborið við hini londini.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74EBD56-A7BE-001F-F628-D2867F9F7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479" y="0"/>
            <a:ext cx="2633521" cy="37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1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1036E-DDFD-AD7E-73F9-56277B1A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91" y="242455"/>
            <a:ext cx="4898779" cy="989845"/>
          </a:xfrm>
        </p:spPr>
        <p:txBody>
          <a:bodyPr/>
          <a:lstStyle/>
          <a:p>
            <a:r>
              <a:rPr lang="fo-FO" sz="2800" dirty="0"/>
              <a:t>Nøkur orð um bakstøðið handan føroyska partin: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B559B-C736-C942-A8DA-22A005385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355" y="1508125"/>
            <a:ext cx="4898416" cy="36353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Búnaðarstovan vendi sær til størru matvøruhandlarnar við </a:t>
            </a:r>
            <a:r>
              <a:rPr lang="fo-FO" sz="1800" dirty="0" err="1">
                <a:solidFill>
                  <a:srgbClr val="004E72"/>
                </a:solidFill>
              </a:rPr>
              <a:t>spurnarblaði</a:t>
            </a:r>
            <a:r>
              <a:rPr lang="fo-FO" sz="1800" dirty="0">
                <a:solidFill>
                  <a:srgbClr val="004E72"/>
                </a:solidFill>
              </a:rPr>
              <a:t> um lutfalsliga partin av teirra umsetningi av ávísum vørubólkum, ið verður framleiddur í Føroyum. Spurt varð um: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mjólk (og mjólkarúrdráttir)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neytakjøt (fekst, kølt ella fryst o.a.)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seyðakjøt (fekst, kølt, fryst, ræst, turt o.a.)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aðrar kjøtúrdráttir og egg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epli og annað grønmeti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fisk og alifisk (feskur, køldur, frystur, ræstur, turrur, lidnar fiskavørur, annað)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grind, fugl o.a. vilt.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74EBD56-A7BE-001F-F628-D2867F9F7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625" y="0"/>
            <a:ext cx="35682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3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1036E-DDFD-AD7E-73F9-56277B1A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91" y="242455"/>
            <a:ext cx="4898779" cy="989845"/>
          </a:xfrm>
        </p:spPr>
        <p:txBody>
          <a:bodyPr/>
          <a:lstStyle/>
          <a:p>
            <a:r>
              <a:rPr lang="fo-FO" sz="2800" dirty="0"/>
              <a:t>Nøkur orð um bakstøðið handan føroyska partin: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B559B-C736-C942-A8DA-22A005385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355" y="1508125"/>
            <a:ext cx="4898416" cy="36353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Búnaðarstovan vendi sær til uml. 10 reiðarí og til </a:t>
            </a:r>
            <a:r>
              <a:rPr lang="fo-FO" sz="1800" dirty="0" err="1">
                <a:solidFill>
                  <a:srgbClr val="004E72"/>
                </a:solidFill>
              </a:rPr>
              <a:t>alifyritøkurnar</a:t>
            </a:r>
            <a:r>
              <a:rPr lang="fo-FO" sz="1800" dirty="0">
                <a:solidFill>
                  <a:srgbClr val="004E72"/>
                </a:solidFill>
              </a:rPr>
              <a:t> við </a:t>
            </a:r>
            <a:r>
              <a:rPr lang="fo-FO" sz="1800" dirty="0" err="1">
                <a:solidFill>
                  <a:srgbClr val="004E72"/>
                </a:solidFill>
              </a:rPr>
              <a:t>spurnarblaði</a:t>
            </a:r>
            <a:r>
              <a:rPr lang="fo-FO" sz="1800" dirty="0">
                <a:solidFill>
                  <a:srgbClr val="004E72"/>
                </a:solidFill>
              </a:rPr>
              <a:t> um lutfalsliga partin av teirra veiðu/framleiðslu, ið kemur í umfar í føroyska samfelagnum sum </a:t>
            </a:r>
            <a:r>
              <a:rPr lang="fo-FO" sz="1800" dirty="0" err="1">
                <a:solidFill>
                  <a:srgbClr val="004E72"/>
                </a:solidFill>
              </a:rPr>
              <a:t>matfeingi</a:t>
            </a:r>
            <a:r>
              <a:rPr lang="fo-FO" sz="1800" dirty="0">
                <a:solidFill>
                  <a:srgbClr val="004E72"/>
                </a:solidFill>
              </a:rPr>
              <a:t> (grams o.a.). Spurt varð um: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fisk (feskur, køldur, frystur, ræstur, turrur, annað)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alifisk (feskur, køldur, frystur, annað).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Fyri øll </a:t>
            </a:r>
            <a:r>
              <a:rPr lang="fo-FO" sz="1800" dirty="0" err="1">
                <a:solidFill>
                  <a:srgbClr val="004E72"/>
                </a:solidFill>
              </a:rPr>
              <a:t>spurnarbløðini</a:t>
            </a:r>
            <a:r>
              <a:rPr lang="fo-FO" sz="1800" dirty="0">
                <a:solidFill>
                  <a:srgbClr val="004E72"/>
                </a:solidFill>
              </a:rPr>
              <a:t> til vinnuna var galdandi, at Búnaðarstovan bert skuldi nýta svarini í slíkum formi, at eingir upplýsingar av vinnuligum slagi skuldu kunna kennast aftur.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74EBD56-A7BE-001F-F628-D2867F9F7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771" y="0"/>
            <a:ext cx="35682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1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1036E-DDFD-AD7E-73F9-56277B1A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91" y="242455"/>
            <a:ext cx="4898779" cy="989845"/>
          </a:xfrm>
        </p:spPr>
        <p:txBody>
          <a:bodyPr/>
          <a:lstStyle/>
          <a:p>
            <a:r>
              <a:rPr lang="fo-FO" sz="2800" dirty="0"/>
              <a:t>Nøkur orð um bakstøðið handan føroyska partin: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B559B-C736-C942-A8DA-22A005385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355" y="1508125"/>
            <a:ext cx="4898416" cy="36353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Búnaðarstovan vendi sær til </a:t>
            </a:r>
            <a:r>
              <a:rPr lang="fo-FO" sz="1800" dirty="0" err="1">
                <a:solidFill>
                  <a:srgbClr val="004E72"/>
                </a:solidFill>
              </a:rPr>
              <a:t>Havstovuna</a:t>
            </a:r>
            <a:r>
              <a:rPr lang="fo-FO" sz="1800" dirty="0">
                <a:solidFill>
                  <a:srgbClr val="004E72"/>
                </a:solidFill>
              </a:rPr>
              <a:t> at fáa upplýst árlig veiðutøl fyri ávikavist grind og sjófugl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og til Eyðfinn Magnussen at fáa upplýst tøl um árligu </a:t>
            </a:r>
            <a:r>
              <a:rPr lang="fo-FO" sz="1800" dirty="0" err="1">
                <a:solidFill>
                  <a:srgbClr val="004E72"/>
                </a:solidFill>
              </a:rPr>
              <a:t>haruveiðuna</a:t>
            </a: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og somuleiðis til fýra úrvaldar serfrøðingar at svara einum </a:t>
            </a:r>
            <a:r>
              <a:rPr lang="fo-FO" sz="1800" dirty="0" err="1">
                <a:solidFill>
                  <a:srgbClr val="004E72"/>
                </a:solidFill>
              </a:rPr>
              <a:t>spurnarblaði</a:t>
            </a:r>
            <a:r>
              <a:rPr lang="fo-FO" sz="1800" dirty="0">
                <a:solidFill>
                  <a:srgbClr val="004E72"/>
                </a:solidFill>
              </a:rPr>
              <a:t> frá </a:t>
            </a:r>
            <a:r>
              <a:rPr lang="fo-FO" sz="1800" dirty="0" err="1">
                <a:solidFill>
                  <a:srgbClr val="004E72"/>
                </a:solidFill>
              </a:rPr>
              <a:t>verkætlanarleiðsluni</a:t>
            </a:r>
            <a:r>
              <a:rPr lang="fo-FO" sz="1800" dirty="0">
                <a:solidFill>
                  <a:srgbClr val="004E72"/>
                </a:solidFill>
              </a:rPr>
              <a:t> (eitt </a:t>
            </a:r>
            <a:r>
              <a:rPr lang="fo-FO" sz="1800" dirty="0" err="1">
                <a:solidFill>
                  <a:srgbClr val="004E72"/>
                </a:solidFill>
              </a:rPr>
              <a:t>ekspertinterview</a:t>
            </a:r>
            <a:r>
              <a:rPr lang="fo-FO" sz="1800" dirty="0">
                <a:solidFill>
                  <a:srgbClr val="004E72"/>
                </a:solidFill>
              </a:rPr>
              <a:t>).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74EBD56-A7BE-001F-F628-D2867F9F7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771" y="0"/>
            <a:ext cx="35682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3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1036E-DDFD-AD7E-73F9-56277B1A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91" y="242455"/>
            <a:ext cx="4898779" cy="989845"/>
          </a:xfrm>
        </p:spPr>
        <p:txBody>
          <a:bodyPr/>
          <a:lstStyle/>
          <a:p>
            <a:r>
              <a:rPr lang="fo-FO" sz="2800" dirty="0"/>
              <a:t>Samandráttur av svarunum frá føroysku vinnuni </a:t>
            </a:r>
            <a:r>
              <a:rPr lang="fo-FO" sz="2800"/>
              <a:t>o.fl.:</a:t>
            </a:r>
            <a:endParaRPr lang="fo-FO"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B559B-C736-C942-A8DA-22A005385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355" y="1508125"/>
            <a:ext cx="4898416" cy="36353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74EBD56-A7BE-001F-F628-D2867F9F7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771" y="0"/>
            <a:ext cx="3568229" cy="51435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8B1A284-D70A-C711-9F04-93C7A2292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90" y="1232301"/>
            <a:ext cx="4670500" cy="136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1036E-DDFD-AD7E-73F9-56277B1A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91" y="242455"/>
            <a:ext cx="4898779" cy="989845"/>
          </a:xfrm>
        </p:spPr>
        <p:txBody>
          <a:bodyPr/>
          <a:lstStyle/>
          <a:p>
            <a:r>
              <a:rPr lang="fo-FO" sz="2800" dirty="0"/>
              <a:t>Samandráttur av svarunum frá føroysku vinnuni </a:t>
            </a:r>
            <a:r>
              <a:rPr lang="fo-FO" sz="2800"/>
              <a:t>o.fl.:</a:t>
            </a:r>
            <a:endParaRPr lang="fo-FO"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B559B-C736-C942-A8DA-22A005385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355" y="1508125"/>
            <a:ext cx="4898416" cy="36353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74EBD56-A7BE-001F-F628-D2867F9F7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771" y="0"/>
            <a:ext cx="3568229" cy="51435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3B92A961-5018-81EC-7428-BC8F8822D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91" y="1508125"/>
            <a:ext cx="4670500" cy="257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62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1036E-DDFD-AD7E-73F9-56277B1A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91" y="242455"/>
            <a:ext cx="4898779" cy="989845"/>
          </a:xfrm>
        </p:spPr>
        <p:txBody>
          <a:bodyPr/>
          <a:lstStyle/>
          <a:p>
            <a:r>
              <a:rPr lang="fo-FO" sz="2800" dirty="0"/>
              <a:t>Samandráttur av svarunum frá føroysku vinnuni </a:t>
            </a:r>
            <a:r>
              <a:rPr lang="fo-FO" sz="2800"/>
              <a:t>o.fl.:</a:t>
            </a:r>
            <a:endParaRPr lang="fo-FO"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B559B-C736-C942-A8DA-22A005385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355" y="1508125"/>
            <a:ext cx="4898416" cy="36353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74EBD56-A7BE-001F-F628-D2867F9F7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771" y="0"/>
            <a:ext cx="3568229" cy="51435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E77D056-C1B4-422C-6330-AED9684B9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55" y="1508125"/>
            <a:ext cx="4644791" cy="23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19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8A839349-BC1D-4458-BC4A-8688C0777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668781"/>
            <a:ext cx="5060425" cy="34747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B559B-C736-C942-A8DA-22A005385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731" y="215900"/>
            <a:ext cx="3727269" cy="4825999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fo-FO" sz="2800" b="1" dirty="0">
                <a:solidFill>
                  <a:srgbClr val="004E72"/>
                </a:solidFill>
              </a:rPr>
              <a:t>Nøkur orð um verkætlanina “</a:t>
            </a:r>
            <a:r>
              <a:rPr lang="fo-FO" sz="2800" b="1" i="1" dirty="0" err="1">
                <a:solidFill>
                  <a:srgbClr val="004E72"/>
                </a:solidFill>
              </a:rPr>
              <a:t>Selvforsyning</a:t>
            </a:r>
            <a:r>
              <a:rPr lang="fo-FO" sz="2800" b="1" i="1" dirty="0">
                <a:solidFill>
                  <a:srgbClr val="004E72"/>
                </a:solidFill>
              </a:rPr>
              <a:t> </a:t>
            </a:r>
            <a:r>
              <a:rPr lang="fo-FO" sz="2800" b="1" i="1" dirty="0" err="1">
                <a:solidFill>
                  <a:srgbClr val="004E72"/>
                </a:solidFill>
              </a:rPr>
              <a:t>af</a:t>
            </a:r>
            <a:r>
              <a:rPr lang="fo-FO" sz="2800" b="1" i="1" dirty="0">
                <a:solidFill>
                  <a:srgbClr val="004E72"/>
                </a:solidFill>
              </a:rPr>
              <a:t> </a:t>
            </a:r>
            <a:r>
              <a:rPr lang="fo-FO" sz="2800" b="1" i="1" dirty="0" err="1">
                <a:solidFill>
                  <a:srgbClr val="004E72"/>
                </a:solidFill>
              </a:rPr>
              <a:t>fødevarer</a:t>
            </a:r>
            <a:r>
              <a:rPr lang="fo-FO" sz="2800" b="1" i="1" dirty="0">
                <a:solidFill>
                  <a:srgbClr val="004E72"/>
                </a:solidFill>
              </a:rPr>
              <a:t> i </a:t>
            </a:r>
            <a:r>
              <a:rPr lang="fo-FO" sz="2800" b="1" i="1" dirty="0" err="1">
                <a:solidFill>
                  <a:srgbClr val="004E72"/>
                </a:solidFill>
              </a:rPr>
              <a:t>fem</a:t>
            </a:r>
            <a:r>
              <a:rPr lang="fo-FO" sz="2800" b="1" i="1" dirty="0">
                <a:solidFill>
                  <a:srgbClr val="004E72"/>
                </a:solidFill>
              </a:rPr>
              <a:t> </a:t>
            </a:r>
            <a:r>
              <a:rPr lang="fo-FO" sz="2800" b="1" i="1" dirty="0" err="1">
                <a:solidFill>
                  <a:srgbClr val="004E72"/>
                </a:solidFill>
              </a:rPr>
              <a:t>nordiske</a:t>
            </a:r>
            <a:r>
              <a:rPr lang="fo-FO" sz="2800" b="1" i="1" dirty="0">
                <a:solidFill>
                  <a:srgbClr val="004E72"/>
                </a:solidFill>
              </a:rPr>
              <a:t> </a:t>
            </a:r>
            <a:r>
              <a:rPr lang="fo-FO" sz="2800" b="1" i="1" dirty="0" err="1">
                <a:solidFill>
                  <a:srgbClr val="004E72"/>
                </a:solidFill>
              </a:rPr>
              <a:t>øsamfund</a:t>
            </a:r>
            <a:r>
              <a:rPr lang="fo-FO" sz="2800" b="1" i="1" dirty="0">
                <a:solidFill>
                  <a:srgbClr val="004E72"/>
                </a:solidFill>
              </a:rPr>
              <a:t>.</a:t>
            </a:r>
            <a:r>
              <a:rPr lang="fo-FO" sz="2800" b="1" dirty="0">
                <a:solidFill>
                  <a:srgbClr val="004E72"/>
                </a:solidFill>
              </a:rPr>
              <a:t>” </a:t>
            </a:r>
          </a:p>
          <a:p>
            <a:pPr marL="0" indent="0">
              <a:spcAft>
                <a:spcPts val="600"/>
              </a:spcAft>
              <a:buNone/>
            </a:pPr>
            <a:endParaRPr lang="fo-FO" sz="1800" b="1" dirty="0">
              <a:solidFill>
                <a:srgbClr val="004E72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fo-FO" sz="1800" b="1" dirty="0">
              <a:solidFill>
                <a:srgbClr val="004E72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Luttakandi lond: Grønland, Ísland, Føroyar, Bornholm og Áland.</a:t>
            </a:r>
          </a:p>
          <a:p>
            <a:pPr marL="0" indent="0"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Ein norðurlendsk verkætlan frá 2022 at lýsa støðuna viðvíkjandi matvøru </a:t>
            </a:r>
            <a:r>
              <a:rPr lang="fo-FO" sz="1800" dirty="0" err="1">
                <a:solidFill>
                  <a:srgbClr val="004E72"/>
                </a:solidFill>
              </a:rPr>
              <a:t>sjálvsveitan</a:t>
            </a:r>
            <a:r>
              <a:rPr lang="fo-FO" sz="1800" dirty="0">
                <a:solidFill>
                  <a:srgbClr val="004E72"/>
                </a:solidFill>
              </a:rPr>
              <a:t> í Føroyum og í øðrum smásamfeløgum í Norðurlondum.</a:t>
            </a:r>
          </a:p>
          <a:p>
            <a:pPr marL="0" indent="0">
              <a:spcAft>
                <a:spcPts val="600"/>
              </a:spcAft>
              <a:buNone/>
            </a:pPr>
            <a:endParaRPr lang="en-FO" sz="1900" dirty="0">
              <a:solidFill>
                <a:srgbClr val="004E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1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1036E-DDFD-AD7E-73F9-56277B1A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55" y="0"/>
            <a:ext cx="4898779" cy="1287718"/>
          </a:xfrm>
        </p:spPr>
        <p:txBody>
          <a:bodyPr/>
          <a:lstStyle/>
          <a:p>
            <a:r>
              <a:rPr lang="fo-FO" sz="2800" dirty="0"/>
              <a:t>Samandráttur av </a:t>
            </a:r>
            <a:r>
              <a:rPr lang="fo-FO" sz="2800" dirty="0" err="1"/>
              <a:t>greiningunum</a:t>
            </a:r>
            <a:r>
              <a:rPr lang="fo-FO" sz="2800" dirty="0"/>
              <a:t> hjá Búnaðarstovuni um føroysku landbúnaðarframleiðsluna: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B559B-C736-C942-A8DA-22A005385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355" y="1508125"/>
            <a:ext cx="4898416" cy="36353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Føroyski marknaðurin er at kalla púra opin fyri innfluttum </a:t>
            </a:r>
            <a:r>
              <a:rPr lang="fo-FO" sz="1600" dirty="0" err="1">
                <a:solidFill>
                  <a:srgbClr val="004E72"/>
                </a:solidFill>
              </a:rPr>
              <a:t>landbúnaðarmatvørum</a:t>
            </a:r>
            <a:r>
              <a:rPr lang="fo-FO" sz="1600" dirty="0">
                <a:solidFill>
                  <a:srgbClr val="004E72"/>
                </a:solidFill>
              </a:rPr>
              <a:t>, ið aloftast hava </a:t>
            </a:r>
            <a:r>
              <a:rPr lang="fo-FO" sz="1600" dirty="0" err="1">
                <a:solidFill>
                  <a:srgbClr val="004E72"/>
                </a:solidFill>
              </a:rPr>
              <a:t>munadyggan</a:t>
            </a:r>
            <a:r>
              <a:rPr lang="fo-FO" sz="1600" dirty="0">
                <a:solidFill>
                  <a:srgbClr val="004E72"/>
                </a:solidFill>
              </a:rPr>
              <a:t> stuðul í rygginum heimanífrá.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Árliga mjólkarframleiðslan hesi seinnu árini hevur verið uml. 7,7 - 7,3 milliónir litrar. Nú er talan um uml. 15 </a:t>
            </a:r>
            <a:r>
              <a:rPr lang="fo-FO" sz="1600" dirty="0" err="1">
                <a:solidFill>
                  <a:srgbClr val="004E72"/>
                </a:solidFill>
              </a:rPr>
              <a:t>mjólkarbøndur</a:t>
            </a:r>
            <a:r>
              <a:rPr lang="fo-FO" sz="1600" dirty="0">
                <a:solidFill>
                  <a:srgbClr val="004E72"/>
                </a:solidFill>
              </a:rPr>
              <a:t> og einar &gt;700 mjólkikýr umframt </a:t>
            </a:r>
            <a:r>
              <a:rPr lang="fo-FO" sz="1600" dirty="0" err="1">
                <a:solidFill>
                  <a:srgbClr val="004E72"/>
                </a:solidFill>
              </a:rPr>
              <a:t>viðsetuna</a:t>
            </a:r>
            <a:r>
              <a:rPr lang="fo-FO" sz="1600" dirty="0">
                <a:solidFill>
                  <a:srgbClr val="004E72"/>
                </a:solidFill>
              </a:rPr>
              <a:t>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Árliga mongdin av seyðakjøtið verður mett til uml. 1.000 tons. Metingin byggir á eitt áseyðatal fyri landið á 70 túsund pluss 10%, og eitt lambatal á 0,7 í miðal pr. ær. Her eru tó væl av óvissum.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Árliga mongdin av neytakjøti verður mett til uml. 110 tons, harav &gt;64 tons eru tilmeldað stuðulsskipanini. Her eru tí væl av óvissum.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6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6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6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600" dirty="0">
              <a:solidFill>
                <a:srgbClr val="004E72"/>
              </a:solidFill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600" dirty="0">
              <a:solidFill>
                <a:srgbClr val="004E72"/>
              </a:solidFill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74EBD56-A7BE-001F-F628-D2867F9F7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771" y="0"/>
            <a:ext cx="35682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1036E-DDFD-AD7E-73F9-56277B1A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55" y="0"/>
            <a:ext cx="4898779" cy="1287718"/>
          </a:xfrm>
        </p:spPr>
        <p:txBody>
          <a:bodyPr/>
          <a:lstStyle/>
          <a:p>
            <a:r>
              <a:rPr lang="fo-FO" sz="2800" dirty="0"/>
              <a:t>Samandráttur av </a:t>
            </a:r>
            <a:r>
              <a:rPr lang="fo-FO" sz="2800" dirty="0" err="1"/>
              <a:t>greiningunum</a:t>
            </a:r>
            <a:r>
              <a:rPr lang="fo-FO" sz="2800" dirty="0"/>
              <a:t> hjá Búnaðarstovuni um føroysku landbúnaðarframleiðsluna: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B559B-C736-C942-A8DA-22A005385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355" y="1508125"/>
            <a:ext cx="4898416" cy="36353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Árliga mongdin av flogfenaði, serliga av gásahaldi, varð staðfest, men óvissan ger, at eingi tøl verða sett á.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Árliga mongdin av grønmeti, t.v.s. rabarbum, rótum, ymsum </a:t>
            </a:r>
            <a:r>
              <a:rPr lang="fo-FO" sz="1600" dirty="0" err="1">
                <a:solidFill>
                  <a:srgbClr val="004E72"/>
                </a:solidFill>
              </a:rPr>
              <a:t>kálsløgum</a:t>
            </a:r>
            <a:r>
              <a:rPr lang="fo-FO" sz="1600" dirty="0">
                <a:solidFill>
                  <a:srgbClr val="004E72"/>
                </a:solidFill>
              </a:rPr>
              <a:t>, gularótum v.m., varð staðfest, og ein varlig meting gjørd á uml. 10 tons.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Árliga mongdin av eplum verður mett til uml. 600 tons. Metingin byggir m.a. á mongdina av umsettum seteplum o.s.fr. Her er tó væl av óvissum.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Árliga mongdin av korni var nevnd, men eingin mongd sett á.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fo-FO" sz="1600" dirty="0">
              <a:solidFill>
                <a:srgbClr val="004E72"/>
              </a:solidFill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74EBD56-A7BE-001F-F628-D2867F9F7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771" y="0"/>
            <a:ext cx="35682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3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A51036E-DDFD-AD7E-73F9-56277B1A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55" y="0"/>
            <a:ext cx="4898779" cy="1287718"/>
          </a:xfrm>
        </p:spPr>
        <p:txBody>
          <a:bodyPr/>
          <a:lstStyle/>
          <a:p>
            <a:r>
              <a:rPr lang="fo-FO" sz="2800" dirty="0"/>
              <a:t>Samandráttur av </a:t>
            </a:r>
            <a:r>
              <a:rPr lang="fo-FO" sz="2800" dirty="0" err="1"/>
              <a:t>greiningunum</a:t>
            </a:r>
            <a:r>
              <a:rPr lang="fo-FO" sz="2800" dirty="0"/>
              <a:t> hjá Búnaðarstovuni um føroysku </a:t>
            </a:r>
            <a:r>
              <a:rPr lang="fo-FO" sz="2800" dirty="0" err="1"/>
              <a:t>matframleiðsluna</a:t>
            </a:r>
            <a:r>
              <a:rPr lang="fo-FO" sz="2800" dirty="0"/>
              <a:t> annars: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B559B-C736-C942-A8DA-22A005385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355" y="1508125"/>
            <a:ext cx="4898416" cy="363537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Árliga mongdin av fiski, grind, fugli og haru, ið fer í umfar í føroyska samfelagnum sum </a:t>
            </a:r>
            <a:r>
              <a:rPr lang="fo-FO" sz="1600" dirty="0" err="1">
                <a:solidFill>
                  <a:srgbClr val="004E72"/>
                </a:solidFill>
              </a:rPr>
              <a:t>matfeingi</a:t>
            </a:r>
            <a:r>
              <a:rPr lang="fo-FO" sz="1600" dirty="0">
                <a:solidFill>
                  <a:srgbClr val="004E72"/>
                </a:solidFill>
              </a:rPr>
              <a:t>, er munandi.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Einir 2.600 </a:t>
            </a:r>
            <a:r>
              <a:rPr lang="fo-FO" sz="1600" dirty="0" err="1">
                <a:solidFill>
                  <a:srgbClr val="004E72"/>
                </a:solidFill>
              </a:rPr>
              <a:t>frítíðarbátar</a:t>
            </a:r>
            <a:r>
              <a:rPr lang="fo-FO" sz="1600" dirty="0">
                <a:solidFill>
                  <a:srgbClr val="004E72"/>
                </a:solidFill>
              </a:rPr>
              <a:t> eru skrásettir, og fleiri av hesum veiða til húsbrúks og nakað væl aftrat.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 err="1">
                <a:solidFill>
                  <a:srgbClr val="004E72"/>
                </a:solidFill>
              </a:rPr>
              <a:t>Afturmeldingarnar</a:t>
            </a:r>
            <a:r>
              <a:rPr lang="fo-FO" sz="1600" dirty="0">
                <a:solidFill>
                  <a:srgbClr val="004E72"/>
                </a:solidFill>
              </a:rPr>
              <a:t> frá reiðaríunum kunnu týða uppá, at eini 1 – 2 % av veidda </a:t>
            </a:r>
            <a:r>
              <a:rPr lang="fo-FO" sz="1600" dirty="0" err="1">
                <a:solidFill>
                  <a:srgbClr val="004E72"/>
                </a:solidFill>
              </a:rPr>
              <a:t>botnfiskinum</a:t>
            </a:r>
            <a:r>
              <a:rPr lang="fo-FO" sz="1600" dirty="0">
                <a:solidFill>
                  <a:srgbClr val="004E72"/>
                </a:solidFill>
              </a:rPr>
              <a:t> er grams.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 err="1">
                <a:solidFill>
                  <a:srgbClr val="004E72"/>
                </a:solidFill>
              </a:rPr>
              <a:t>Afturmeldingarnar</a:t>
            </a:r>
            <a:r>
              <a:rPr lang="fo-FO" sz="1600" dirty="0">
                <a:solidFill>
                  <a:srgbClr val="004E72"/>
                </a:solidFill>
              </a:rPr>
              <a:t> frá alivinnuni kunnu týða uppá, at eini 0,01 % av alifiskinum eisini fer sum grams.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Mongdin av grind er gjørd upp til uml. 420 tons um árið í miðal hesi seinastu fimm árini.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Sjófuglur verður veiddur í mongum 10-túsunda tali; harav </a:t>
            </a:r>
            <a:r>
              <a:rPr lang="fo-FO" sz="1600" dirty="0" err="1">
                <a:solidFill>
                  <a:srgbClr val="004E72"/>
                </a:solidFill>
              </a:rPr>
              <a:t>nátaveiðan</a:t>
            </a:r>
            <a:r>
              <a:rPr lang="fo-FO" sz="1600" dirty="0">
                <a:solidFill>
                  <a:srgbClr val="004E72"/>
                </a:solidFill>
              </a:rPr>
              <a:t> er serstakliga umfatandi, men óvissan ger, at eingi tøl verða sett á.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o-FO" sz="1600" dirty="0">
                <a:solidFill>
                  <a:srgbClr val="004E72"/>
                </a:solidFill>
              </a:rPr>
              <a:t>Árliga haruveiðan er gjørd upp til 6.200 harur í miðal hesi seinastu 10 árini, og miðal </a:t>
            </a:r>
            <a:r>
              <a:rPr lang="fo-FO" sz="1600" dirty="0" err="1">
                <a:solidFill>
                  <a:srgbClr val="004E72"/>
                </a:solidFill>
              </a:rPr>
              <a:t>slaktivektin</a:t>
            </a:r>
            <a:r>
              <a:rPr lang="fo-FO" sz="1600" dirty="0">
                <a:solidFill>
                  <a:srgbClr val="004E72"/>
                </a:solidFill>
              </a:rPr>
              <a:t> sett til uml. 1 kg.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74EBD56-A7BE-001F-F628-D2867F9F7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771" y="0"/>
            <a:ext cx="35682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5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BF7FB947-59D5-19F9-F81A-E4F026037AFF}"/>
              </a:ext>
            </a:extLst>
          </p:cNvPr>
          <p:cNvSpPr txBox="1"/>
          <p:nvPr/>
        </p:nvSpPr>
        <p:spPr>
          <a:xfrm>
            <a:off x="2286000" y="363572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o-FO" sz="1800" dirty="0">
                <a:solidFill>
                  <a:srgbClr val="004E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Takk fyri, at tit lýddu á.</a:t>
            </a:r>
          </a:p>
        </p:txBody>
      </p:sp>
    </p:spTree>
    <p:extLst>
      <p:ext uri="{BB962C8B-B14F-4D97-AF65-F5344CB8AC3E}">
        <p14:creationId xmlns:p14="http://schemas.microsoft.com/office/powerpoint/2010/main" val="216152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6A2311BD-DDFB-4E6D-9841-256A9BF41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821" y="1178923"/>
            <a:ext cx="3115758" cy="345186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81031-4254-A545-B64F-842982427A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185" y="1232300"/>
            <a:ext cx="4603750" cy="3648982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endParaRPr lang="fo-FO" sz="1800" b="1" dirty="0">
              <a:solidFill>
                <a:srgbClr val="004E72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o-FO" sz="1800" b="1" dirty="0" err="1">
                <a:solidFill>
                  <a:srgbClr val="004E72"/>
                </a:solidFill>
              </a:rPr>
              <a:t>Uppgávugevi</a:t>
            </a:r>
            <a:r>
              <a:rPr lang="fo-FO" sz="1800" b="1" dirty="0">
                <a:solidFill>
                  <a:srgbClr val="004E72"/>
                </a:solidFill>
              </a:rPr>
              <a:t>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“</a:t>
            </a:r>
            <a:r>
              <a:rPr lang="fo-FO" sz="1800" i="1" dirty="0" err="1">
                <a:solidFill>
                  <a:srgbClr val="004E72"/>
                </a:solidFill>
              </a:rPr>
              <a:t>Den</a:t>
            </a:r>
            <a:r>
              <a:rPr lang="fo-FO" sz="1800" i="1" dirty="0">
                <a:solidFill>
                  <a:srgbClr val="004E72"/>
                </a:solidFill>
              </a:rPr>
              <a:t> </a:t>
            </a:r>
            <a:r>
              <a:rPr lang="fo-FO" sz="1800" i="1" dirty="0" err="1">
                <a:solidFill>
                  <a:srgbClr val="004E72"/>
                </a:solidFill>
              </a:rPr>
              <a:t>nordiske</a:t>
            </a:r>
            <a:r>
              <a:rPr lang="fo-FO" sz="1800" i="1" dirty="0">
                <a:solidFill>
                  <a:srgbClr val="004E72"/>
                </a:solidFill>
              </a:rPr>
              <a:t> </a:t>
            </a:r>
            <a:r>
              <a:rPr lang="fo-FO" sz="1800" i="1" dirty="0" err="1">
                <a:solidFill>
                  <a:srgbClr val="004E72"/>
                </a:solidFill>
              </a:rPr>
              <a:t>arbejdsgruppe</a:t>
            </a:r>
            <a:r>
              <a:rPr lang="fo-FO" sz="1800" i="1" dirty="0">
                <a:solidFill>
                  <a:srgbClr val="004E72"/>
                </a:solidFill>
              </a:rPr>
              <a:t> for </a:t>
            </a:r>
            <a:r>
              <a:rPr lang="fo-FO" sz="1800" i="1" dirty="0" err="1">
                <a:solidFill>
                  <a:srgbClr val="004E72"/>
                </a:solidFill>
              </a:rPr>
              <a:t>cirkulær</a:t>
            </a:r>
            <a:r>
              <a:rPr lang="fo-FO" sz="1800" i="1" dirty="0">
                <a:solidFill>
                  <a:srgbClr val="004E72"/>
                </a:solidFill>
              </a:rPr>
              <a:t> </a:t>
            </a:r>
            <a:r>
              <a:rPr lang="fo-FO" sz="1800" i="1" dirty="0" err="1">
                <a:solidFill>
                  <a:srgbClr val="004E72"/>
                </a:solidFill>
              </a:rPr>
              <a:t>økonomi</a:t>
            </a:r>
            <a:r>
              <a:rPr lang="fo-FO" sz="1800" dirty="0">
                <a:solidFill>
                  <a:srgbClr val="004E72"/>
                </a:solidFill>
              </a:rPr>
              <a:t>” hjá Norðurlanda Ráðharraráðnum. </a:t>
            </a:r>
          </a:p>
          <a:p>
            <a:pPr marL="0" indent="0">
              <a:spcAft>
                <a:spcPts val="600"/>
              </a:spcAft>
              <a:buNone/>
            </a:pPr>
            <a:endParaRPr lang="fo-FO" sz="1800" b="1" dirty="0">
              <a:solidFill>
                <a:srgbClr val="004E72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o-FO" sz="1800" b="1" dirty="0">
                <a:solidFill>
                  <a:srgbClr val="004E72"/>
                </a:solidFill>
              </a:rPr>
              <a:t>Fíggjarkarmur íalt: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DKK 500.000,-.</a:t>
            </a:r>
          </a:p>
          <a:p>
            <a:pPr marL="0" indent="0">
              <a:spcAft>
                <a:spcPts val="600"/>
              </a:spcAft>
              <a:buNone/>
            </a:pP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o-FO" sz="1800" b="1" dirty="0">
                <a:solidFill>
                  <a:srgbClr val="004E72"/>
                </a:solidFill>
              </a:rPr>
              <a:t>Tíðarbil: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Juni 2021 til februar 2022.</a:t>
            </a:r>
          </a:p>
          <a:p>
            <a:endParaRPr lang="fo-FO" sz="18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BD5FDF0-7B90-DFFF-8CFF-9F474C960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92" y="410135"/>
            <a:ext cx="4603668" cy="822165"/>
          </a:xfrm>
        </p:spPr>
        <p:txBody>
          <a:bodyPr/>
          <a:lstStyle/>
          <a:p>
            <a:r>
              <a:rPr lang="fo-FO" sz="2800" dirty="0"/>
              <a:t>Um fortreytirnar fyri arbeiðinum:</a:t>
            </a:r>
          </a:p>
        </p:txBody>
      </p:sp>
    </p:spTree>
    <p:extLst>
      <p:ext uri="{BB962C8B-B14F-4D97-AF65-F5344CB8AC3E}">
        <p14:creationId xmlns:p14="http://schemas.microsoft.com/office/powerpoint/2010/main" val="426400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6A2311BD-DDFB-4E6D-9841-256A9BF41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821" y="1178923"/>
            <a:ext cx="3115758" cy="345186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81031-4254-A545-B64F-842982427A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185" y="1317812"/>
            <a:ext cx="4603750" cy="382568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fo-FO" sz="1800" b="1" dirty="0" err="1">
                <a:solidFill>
                  <a:srgbClr val="004E72"/>
                </a:solidFill>
              </a:rPr>
              <a:t>Nordregio</a:t>
            </a:r>
            <a:r>
              <a:rPr lang="fo-FO" sz="1800" dirty="0">
                <a:solidFill>
                  <a:srgbClr val="004E72"/>
                </a:solidFill>
              </a:rPr>
              <a:t>, (ið hevði leiðsluna – er ein leiðandi norðurlendskur og evropeiskur granskingarstovnur innan </a:t>
            </a:r>
            <a:r>
              <a:rPr lang="fo-FO" sz="1800" dirty="0" err="1">
                <a:solidFill>
                  <a:srgbClr val="004E72"/>
                </a:solidFill>
              </a:rPr>
              <a:t>økismenning</a:t>
            </a:r>
            <a:r>
              <a:rPr lang="fo-FO" sz="1800" dirty="0">
                <a:solidFill>
                  <a:srgbClr val="004E72"/>
                </a:solidFill>
              </a:rPr>
              <a:t> og býarskipan v.m.).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o-FO" sz="1800" b="1" dirty="0">
                <a:solidFill>
                  <a:srgbClr val="004E72"/>
                </a:solidFill>
              </a:rPr>
              <a:t>Norsk institutt for </a:t>
            </a:r>
            <a:r>
              <a:rPr lang="fo-FO" sz="1800" b="1" dirty="0" err="1">
                <a:solidFill>
                  <a:srgbClr val="004E72"/>
                </a:solidFill>
              </a:rPr>
              <a:t>bioøkonomi</a:t>
            </a:r>
            <a:r>
              <a:rPr lang="fo-FO" sz="1800" b="1" dirty="0">
                <a:solidFill>
                  <a:srgbClr val="004E72"/>
                </a:solidFill>
              </a:rPr>
              <a:t> – NIBIO</a:t>
            </a:r>
            <a:r>
              <a:rPr lang="fo-FO" sz="1800" dirty="0">
                <a:solidFill>
                  <a:srgbClr val="004E72"/>
                </a:solidFill>
              </a:rPr>
              <a:t>, (áður “</a:t>
            </a:r>
            <a:r>
              <a:rPr lang="fo-FO" sz="1800" i="1" dirty="0">
                <a:solidFill>
                  <a:srgbClr val="004E72"/>
                </a:solidFill>
              </a:rPr>
              <a:t>Norsk institutt for </a:t>
            </a:r>
            <a:r>
              <a:rPr lang="fo-FO" sz="1800" i="1" dirty="0" err="1">
                <a:solidFill>
                  <a:srgbClr val="004E72"/>
                </a:solidFill>
              </a:rPr>
              <a:t>landbruksøkonomisk</a:t>
            </a:r>
            <a:r>
              <a:rPr lang="fo-FO" sz="1800" i="1" dirty="0">
                <a:solidFill>
                  <a:srgbClr val="004E72"/>
                </a:solidFill>
              </a:rPr>
              <a:t> </a:t>
            </a:r>
            <a:r>
              <a:rPr lang="fo-FO" sz="1800" i="1" dirty="0" err="1">
                <a:solidFill>
                  <a:srgbClr val="004E72"/>
                </a:solidFill>
              </a:rPr>
              <a:t>forskning</a:t>
            </a:r>
            <a:r>
              <a:rPr lang="fo-FO" sz="1800" dirty="0">
                <a:solidFill>
                  <a:srgbClr val="004E72"/>
                </a:solidFill>
              </a:rPr>
              <a:t>”), sum á hvørjum ári ger nágreiniliga uppgerð til norsku heilsumyndugleikarnar um </a:t>
            </a:r>
            <a:r>
              <a:rPr lang="fo-FO" sz="1800" dirty="0" err="1">
                <a:solidFill>
                  <a:srgbClr val="004E72"/>
                </a:solidFill>
              </a:rPr>
              <a:t>matforsýningsstøðuna</a:t>
            </a:r>
            <a:r>
              <a:rPr lang="fo-FO" sz="1800" dirty="0">
                <a:solidFill>
                  <a:srgbClr val="004E72"/>
                </a:solidFill>
              </a:rPr>
              <a:t> í landinum.</a:t>
            </a:r>
            <a:endParaRPr lang="fo-FO" sz="1800" dirty="0"/>
          </a:p>
          <a:p>
            <a:pPr marL="0" indent="0">
              <a:spcAft>
                <a:spcPts val="600"/>
              </a:spcAft>
              <a:buNone/>
            </a:pPr>
            <a:r>
              <a:rPr lang="fo-FO" sz="1800" b="1" dirty="0">
                <a:solidFill>
                  <a:srgbClr val="004E72"/>
                </a:solidFill>
              </a:rPr>
              <a:t>Búnaðarstovan</a:t>
            </a:r>
            <a:r>
              <a:rPr lang="fo-FO" sz="1800" dirty="0">
                <a:solidFill>
                  <a:srgbClr val="004E72"/>
                </a:solidFill>
              </a:rPr>
              <a:t>, </a:t>
            </a:r>
            <a:r>
              <a:rPr lang="fo-FO" sz="1800" dirty="0" err="1">
                <a:solidFill>
                  <a:srgbClr val="004E72"/>
                </a:solidFill>
              </a:rPr>
              <a:t>fakmálastovnurin</a:t>
            </a:r>
            <a:r>
              <a:rPr lang="fo-FO" sz="1800" dirty="0">
                <a:solidFill>
                  <a:srgbClr val="004E72"/>
                </a:solidFill>
              </a:rPr>
              <a:t> í landbúnaðarmálum hjá Uttanríkis- og </a:t>
            </a:r>
            <a:r>
              <a:rPr lang="fo-FO" sz="1800" dirty="0" err="1">
                <a:solidFill>
                  <a:srgbClr val="004E72"/>
                </a:solidFill>
              </a:rPr>
              <a:t>vinnumálaráðnum</a:t>
            </a:r>
            <a:r>
              <a:rPr lang="fo-FO" sz="1800" dirty="0">
                <a:solidFill>
                  <a:srgbClr val="004E72"/>
                </a:solidFill>
              </a:rPr>
              <a:t> í Føroyum.</a:t>
            </a:r>
          </a:p>
          <a:p>
            <a:pPr marL="0" indent="0">
              <a:spcAft>
                <a:spcPts val="600"/>
              </a:spcAft>
              <a:buNone/>
            </a:pPr>
            <a:endParaRPr lang="fo-FO" sz="18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BD5FDF0-7B90-DFFF-8CFF-9F474C960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z="2800" dirty="0"/>
              <a:t>Luttakarar í verkætlanini:</a:t>
            </a:r>
          </a:p>
        </p:txBody>
      </p:sp>
    </p:spTree>
    <p:extLst>
      <p:ext uri="{BB962C8B-B14F-4D97-AF65-F5344CB8AC3E}">
        <p14:creationId xmlns:p14="http://schemas.microsoft.com/office/powerpoint/2010/main" val="3579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4E5E-0762-D64E-8856-0709AC45F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92" y="341005"/>
            <a:ext cx="4603668" cy="445647"/>
          </a:xfrm>
        </p:spPr>
        <p:txBody>
          <a:bodyPr/>
          <a:lstStyle/>
          <a:p>
            <a:r>
              <a:rPr lang="fo-FO" sz="2800" dirty="0"/>
              <a:t>Høvuðsevni í frágreiðingini:</a:t>
            </a:r>
            <a:endParaRPr lang="en-FO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C9E6D-07B6-2345-8617-59D9849484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fo-FO" sz="1800" b="1" dirty="0">
                <a:solidFill>
                  <a:srgbClr val="004E72"/>
                </a:solidFill>
              </a:rPr>
              <a:t>Frágreiðingin viðgerð í høvuðsheitum tvey týðandi hugtøk, ávikavist:</a:t>
            </a:r>
          </a:p>
          <a:p>
            <a:pPr marL="0" indent="0">
              <a:spcAft>
                <a:spcPts val="600"/>
              </a:spcAft>
              <a:buNone/>
            </a:pPr>
            <a:endParaRPr lang="fo-FO" sz="1800" b="1" dirty="0">
              <a:solidFill>
                <a:srgbClr val="004E72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tað vit kunnu kalla </a:t>
            </a:r>
            <a:r>
              <a:rPr lang="fo-FO" sz="1800" b="1" dirty="0">
                <a:solidFill>
                  <a:srgbClr val="004E72"/>
                </a:solidFill>
              </a:rPr>
              <a:t>“</a:t>
            </a:r>
            <a:r>
              <a:rPr lang="fo-FO" sz="1800" b="1" i="1" dirty="0" err="1">
                <a:solidFill>
                  <a:srgbClr val="004E72"/>
                </a:solidFill>
              </a:rPr>
              <a:t>Sjálvsveitanarstig</a:t>
            </a:r>
            <a:r>
              <a:rPr lang="fo-FO" sz="1800" b="1" dirty="0">
                <a:solidFill>
                  <a:srgbClr val="004E72"/>
                </a:solidFill>
              </a:rPr>
              <a:t>”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DK= </a:t>
            </a:r>
            <a:r>
              <a:rPr lang="fo-FO" sz="1800" dirty="0" err="1">
                <a:solidFill>
                  <a:srgbClr val="004E72"/>
                </a:solidFill>
              </a:rPr>
              <a:t>selvforsyningsgrad</a:t>
            </a:r>
            <a:endParaRPr lang="fo-FO" sz="1800" dirty="0">
              <a:solidFill>
                <a:srgbClr val="004E72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og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tað vit kunnu kalla</a:t>
            </a:r>
            <a:r>
              <a:rPr lang="fo-FO" sz="1800" b="1" dirty="0">
                <a:solidFill>
                  <a:srgbClr val="004E72"/>
                </a:solidFill>
              </a:rPr>
              <a:t> “</a:t>
            </a:r>
            <a:r>
              <a:rPr lang="fo-FO" sz="1800" b="1" i="1" dirty="0" err="1">
                <a:solidFill>
                  <a:srgbClr val="004E72"/>
                </a:solidFill>
              </a:rPr>
              <a:t>Fulnaðarstig</a:t>
            </a:r>
            <a:r>
              <a:rPr lang="fo-FO" sz="1800" b="1" dirty="0">
                <a:solidFill>
                  <a:srgbClr val="004E72"/>
                </a:solidFill>
              </a:rPr>
              <a:t>”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o-FO" sz="1800" dirty="0">
                <a:solidFill>
                  <a:srgbClr val="004E72"/>
                </a:solidFill>
              </a:rPr>
              <a:t>DK= </a:t>
            </a:r>
            <a:r>
              <a:rPr lang="fo-FO" sz="1800" dirty="0" err="1">
                <a:solidFill>
                  <a:srgbClr val="004E72"/>
                </a:solidFill>
              </a:rPr>
              <a:t>dækningsgrad</a:t>
            </a:r>
            <a:endParaRPr lang="en-FO" sz="1800" dirty="0">
              <a:solidFill>
                <a:srgbClr val="004E72"/>
              </a:solidFill>
            </a:endParaRPr>
          </a:p>
        </p:txBody>
      </p:sp>
      <p:pic>
        <p:nvPicPr>
          <p:cNvPr id="6" name="Pladsholder til billede 5" descr="Et billede, der indeholder græs, udendørs, himmel, grøn&#10;&#10;Automatisk genereret beskrivelse">
            <a:extLst>
              <a:ext uri="{FF2B5EF4-FFF2-40B4-BE49-F238E27FC236}">
                <a16:creationId xmlns:a16="http://schemas.microsoft.com/office/drawing/2014/main" id="{548FEA07-5B79-459E-A29F-728B1C119A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5651" r="15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71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4E5E-0762-D64E-8856-0709AC45F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92" y="341005"/>
            <a:ext cx="4603668" cy="445647"/>
          </a:xfrm>
        </p:spPr>
        <p:txBody>
          <a:bodyPr/>
          <a:lstStyle/>
          <a:p>
            <a:r>
              <a:rPr lang="fo-FO" sz="2800" dirty="0"/>
              <a:t>Høvuðsevni í frágreiðingini:</a:t>
            </a:r>
            <a:endParaRPr lang="en-FO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C9E6D-07B6-2345-8617-59D9849484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355" y="1168510"/>
            <a:ext cx="4603750" cy="3777563"/>
          </a:xfrm>
        </p:spPr>
        <p:txBody>
          <a:bodyPr/>
          <a:lstStyle/>
          <a:p>
            <a:pPr marL="0" indent="0">
              <a:buNone/>
            </a:pPr>
            <a:r>
              <a:rPr lang="fo-FO" sz="1800" dirty="0" err="1">
                <a:solidFill>
                  <a:srgbClr val="004E72"/>
                </a:solidFill>
              </a:rPr>
              <a:t>ST-felagsskapinum</a:t>
            </a:r>
            <a:r>
              <a:rPr lang="fo-FO" sz="1800" dirty="0">
                <a:solidFill>
                  <a:srgbClr val="004E72"/>
                </a:solidFill>
              </a:rPr>
              <a:t> fyri matvørur og landbúnað, </a:t>
            </a:r>
            <a:r>
              <a:rPr lang="fo-FO" sz="1800" b="1" dirty="0">
                <a:solidFill>
                  <a:srgbClr val="004E72"/>
                </a:solidFill>
              </a:rPr>
              <a:t>FAO</a:t>
            </a:r>
            <a:r>
              <a:rPr lang="fo-FO" sz="1800" dirty="0">
                <a:solidFill>
                  <a:srgbClr val="004E72"/>
                </a:solidFill>
              </a:rPr>
              <a:t>, </a:t>
            </a:r>
            <a:r>
              <a:rPr lang="fo-FO" sz="1800" dirty="0" err="1">
                <a:solidFill>
                  <a:srgbClr val="004E72"/>
                </a:solidFill>
              </a:rPr>
              <a:t>skilmarkar</a:t>
            </a:r>
            <a:r>
              <a:rPr lang="fo-FO" sz="1800" dirty="0">
                <a:solidFill>
                  <a:srgbClr val="004E72"/>
                </a:solidFill>
              </a:rPr>
              <a:t> hugtakið </a:t>
            </a:r>
            <a:r>
              <a:rPr lang="fo-FO" sz="1800" b="1" i="1" dirty="0">
                <a:solidFill>
                  <a:srgbClr val="004E72"/>
                </a:solidFill>
              </a:rPr>
              <a:t>”</a:t>
            </a:r>
            <a:r>
              <a:rPr lang="fo-FO" sz="1800" b="1" i="1" dirty="0" err="1">
                <a:solidFill>
                  <a:srgbClr val="004E72"/>
                </a:solidFill>
              </a:rPr>
              <a:t>sjálvsveitan</a:t>
            </a:r>
            <a:r>
              <a:rPr lang="fo-FO" sz="1800" b="1" i="1" dirty="0">
                <a:solidFill>
                  <a:srgbClr val="004E72"/>
                </a:solidFill>
              </a:rPr>
              <a:t> av matvørum”</a:t>
            </a:r>
            <a:r>
              <a:rPr lang="fo-FO" sz="1800" i="1" dirty="0">
                <a:solidFill>
                  <a:srgbClr val="004E72"/>
                </a:solidFill>
              </a:rPr>
              <a:t> </a:t>
            </a:r>
            <a:r>
              <a:rPr lang="fo-FO" sz="1800" dirty="0">
                <a:solidFill>
                  <a:srgbClr val="004E72"/>
                </a:solidFill>
              </a:rPr>
              <a:t>soleiðis: “</a:t>
            </a:r>
            <a:r>
              <a:rPr lang="fo-FO" sz="1800" i="1" dirty="0">
                <a:solidFill>
                  <a:srgbClr val="004E72"/>
                </a:solidFill>
              </a:rPr>
              <a:t>evnini hjá einum landi at nøkta egnan tørv á matvørum úr innlendis framleiðslu</a:t>
            </a:r>
            <a:r>
              <a:rPr lang="fo-FO" sz="1800" dirty="0">
                <a:solidFill>
                  <a:srgbClr val="004E72"/>
                </a:solidFill>
              </a:rPr>
              <a:t>“</a:t>
            </a:r>
            <a:r>
              <a:rPr lang="fo-FO" sz="1800" i="1" dirty="0">
                <a:solidFill>
                  <a:srgbClr val="004E72"/>
                </a:solidFill>
              </a:rPr>
              <a:t>.</a:t>
            </a:r>
          </a:p>
          <a:p>
            <a:pPr marL="0" indent="0">
              <a:buNone/>
            </a:pPr>
            <a:r>
              <a:rPr lang="fo-FO" sz="1800" b="1" dirty="0">
                <a:solidFill>
                  <a:srgbClr val="004E72"/>
                </a:solidFill>
              </a:rPr>
              <a:t>“</a:t>
            </a:r>
            <a:r>
              <a:rPr lang="fo-FO" sz="1800" b="1" i="1" dirty="0" err="1">
                <a:solidFill>
                  <a:srgbClr val="004E72"/>
                </a:solidFill>
              </a:rPr>
              <a:t>Sjálvsveitanarstig</a:t>
            </a:r>
            <a:r>
              <a:rPr lang="fo-FO" sz="1800" b="1" i="1" dirty="0">
                <a:solidFill>
                  <a:srgbClr val="004E72"/>
                </a:solidFill>
              </a:rPr>
              <a:t>:</a:t>
            </a:r>
            <a:r>
              <a:rPr lang="fo-FO" sz="1800" b="1" dirty="0">
                <a:solidFill>
                  <a:srgbClr val="004E72"/>
                </a:solidFill>
              </a:rPr>
              <a:t>”</a:t>
            </a:r>
            <a:r>
              <a:rPr lang="fo-FO" sz="1800" dirty="0">
                <a:solidFill>
                  <a:srgbClr val="004E72"/>
                </a:solidFill>
              </a:rPr>
              <a:t> hvussu stórur, ið </a:t>
            </a:r>
            <a:r>
              <a:rPr lang="fo-FO" sz="1800" dirty="0" err="1">
                <a:solidFill>
                  <a:srgbClr val="004E72"/>
                </a:solidFill>
              </a:rPr>
              <a:t>lutfalsligi</a:t>
            </a:r>
            <a:r>
              <a:rPr lang="fo-FO" sz="1800" dirty="0">
                <a:solidFill>
                  <a:srgbClr val="004E72"/>
                </a:solidFill>
              </a:rPr>
              <a:t> parturin av gagnnýttu matvørunum í einum landi er, sum stava frá innlendis framleiðslu.</a:t>
            </a:r>
          </a:p>
          <a:p>
            <a:pPr marL="0" indent="0">
              <a:buNone/>
            </a:pPr>
            <a:r>
              <a:rPr lang="fo-FO" sz="1800" b="1" dirty="0">
                <a:solidFill>
                  <a:srgbClr val="004E72"/>
                </a:solidFill>
              </a:rPr>
              <a:t>“</a:t>
            </a:r>
            <a:r>
              <a:rPr lang="fo-FO" sz="1800" b="1" i="1" dirty="0" err="1">
                <a:solidFill>
                  <a:srgbClr val="004E72"/>
                </a:solidFill>
              </a:rPr>
              <a:t>Fulnaðarstig</a:t>
            </a:r>
            <a:r>
              <a:rPr lang="fo-FO" sz="1800" b="1" i="1" dirty="0">
                <a:solidFill>
                  <a:srgbClr val="004E72"/>
                </a:solidFill>
              </a:rPr>
              <a:t>:</a:t>
            </a:r>
            <a:r>
              <a:rPr lang="fo-FO" sz="1800" b="1" dirty="0">
                <a:solidFill>
                  <a:srgbClr val="004E72"/>
                </a:solidFill>
              </a:rPr>
              <a:t>” </a:t>
            </a:r>
            <a:r>
              <a:rPr lang="fo-FO" sz="1800" dirty="0">
                <a:solidFill>
                  <a:srgbClr val="004E72"/>
                </a:solidFill>
              </a:rPr>
              <a:t>hvussu lutfalsliga stóra mongd av innlendis framleiddum matvørum, ein kundi gagnnýtt í egnum landi, um eingin útflutningur var av matvørum.</a:t>
            </a:r>
          </a:p>
        </p:txBody>
      </p:sp>
      <p:pic>
        <p:nvPicPr>
          <p:cNvPr id="6" name="Pladsholder til billede 5" descr="Et billede, der indeholder græs, udendørs, himmel, grøn&#10;&#10;Automatisk genereret beskrivelse">
            <a:extLst>
              <a:ext uri="{FF2B5EF4-FFF2-40B4-BE49-F238E27FC236}">
                <a16:creationId xmlns:a16="http://schemas.microsoft.com/office/drawing/2014/main" id="{548FEA07-5B79-459E-A29F-728B1C119A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5651" r="15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53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87FC-6E98-9D43-AAFE-8D0E77BA7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64" y="154640"/>
            <a:ext cx="4603668" cy="1077659"/>
          </a:xfrm>
        </p:spPr>
        <p:txBody>
          <a:bodyPr/>
          <a:lstStyle/>
          <a:p>
            <a:r>
              <a:rPr lang="fo-FO" sz="2800" dirty="0"/>
              <a:t>Greining av báðum hugtøkunum:</a:t>
            </a:r>
            <a:endParaRPr lang="en-FO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 12">
                <a:extLst>
                  <a:ext uri="{FF2B5EF4-FFF2-40B4-BE49-F238E27FC236}">
                    <a16:creationId xmlns:a16="http://schemas.microsoft.com/office/drawing/2014/main" id="{578A3988-AC14-406A-B71F-9407EE62E0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6948742"/>
                  </p:ext>
                </p:extLst>
              </p:nvPr>
            </p:nvGraphicFramePr>
            <p:xfrm>
              <a:off x="681564" y="1307629"/>
              <a:ext cx="4324350" cy="178035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324350">
                      <a:extLst>
                        <a:ext uri="{9D8B030D-6E8A-4147-A177-3AD203B41FA5}">
                          <a16:colId xmlns:a16="http://schemas.microsoft.com/office/drawing/2014/main" val="217630332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nb-NO" sz="1100" b="1" dirty="0"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Selvforsyning</a:t>
                          </a:r>
                          <a:r>
                            <a:rPr lang="nb-NO" sz="1100" b="1" dirty="0">
                              <a:solidFill>
                                <a:srgbClr val="000000"/>
                              </a:solidFill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sgrad (to formler, et resultat)</a:t>
                          </a:r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da-DK" sz="1100" dirty="0"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 </a:t>
                          </a:r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da-DK" sz="1100" dirty="0">
                              <a:solidFill>
                                <a:srgbClr val="000000"/>
                              </a:solidFill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Udregningsformel 1: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o-FO" sz="1100" i="1"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𝑃𝑟𝑜𝑑𝑢𝑘𝑡𝑖𝑜𝑛</m:t>
                                  </m:r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−</m:t>
                                  </m:r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𝑒𝑘𝑠𝑝𝑜𝑟𝑡</m:t>
                                  </m:r>
                                </m:num>
                                <m:den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𝐹𝑜𝑟𝑏𝑟𝑢𝑔</m:t>
                                  </m:r>
                                </m:den>
                              </m:f>
                            </m:oMath>
                          </a14:m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da-DK" sz="1100" dirty="0"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 </a:t>
                          </a:r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da-DK" sz="1100" dirty="0">
                              <a:solidFill>
                                <a:srgbClr val="000000"/>
                              </a:solidFill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Udregningsformel 2: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o-FO" sz="1100" i="1"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𝐹𝑜𝑟𝑏𝑟𝑢𝑔</m:t>
                                  </m:r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−</m:t>
                                  </m:r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𝑖𝑚𝑝𝑜𝑟𝑡</m:t>
                                  </m:r>
                                </m:num>
                                <m:den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𝐹𝑜𝑟𝑏𝑟𝑢𝑔</m:t>
                                  </m:r>
                                </m:den>
                              </m:f>
                            </m:oMath>
                          </a14:m>
                          <a:r>
                            <a:rPr lang="da-DK" sz="1100" dirty="0">
                              <a:solidFill>
                                <a:srgbClr val="000000"/>
                              </a:solidFill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 </a:t>
                          </a:r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da-DK" sz="1100" dirty="0"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 </a:t>
                          </a:r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51980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 12">
                <a:extLst>
                  <a:ext uri="{FF2B5EF4-FFF2-40B4-BE49-F238E27FC236}">
                    <a16:creationId xmlns:a16="http://schemas.microsoft.com/office/drawing/2014/main" id="{578A3988-AC14-406A-B71F-9407EE62E0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6948742"/>
                  </p:ext>
                </p:extLst>
              </p:nvPr>
            </p:nvGraphicFramePr>
            <p:xfrm>
              <a:off x="681564" y="1307629"/>
              <a:ext cx="4324350" cy="178035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324350">
                      <a:extLst>
                        <a:ext uri="{9D8B030D-6E8A-4147-A177-3AD203B41FA5}">
                          <a16:colId xmlns:a16="http://schemas.microsoft.com/office/drawing/2014/main" val="2176303326"/>
                        </a:ext>
                      </a:extLst>
                    </a:gridCol>
                  </a:tblGrid>
                  <a:tr h="1780350">
                    <a:tc>
                      <a:txBody>
                        <a:bodyPr/>
                        <a:lstStyle/>
                        <a:p>
                          <a:endParaRPr lang="fo-FO"/>
                        </a:p>
                      </a:txBody>
                      <a:tcPr marL="68580" marR="68580" marT="0" marB="0" anchor="b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" t="-2389" r="-281" b="-6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51980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el 14">
                <a:extLst>
                  <a:ext uri="{FF2B5EF4-FFF2-40B4-BE49-F238E27FC236}">
                    <a16:creationId xmlns:a16="http://schemas.microsoft.com/office/drawing/2014/main" id="{EA33379A-1D6B-43A3-A9A3-4A9193EBFF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2788931"/>
                  </p:ext>
                </p:extLst>
              </p:nvPr>
            </p:nvGraphicFramePr>
            <p:xfrm>
              <a:off x="681564" y="3273588"/>
              <a:ext cx="4324350" cy="178035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324350">
                      <a:extLst>
                        <a:ext uri="{9D8B030D-6E8A-4147-A177-3AD203B41FA5}">
                          <a16:colId xmlns:a16="http://schemas.microsoft.com/office/drawing/2014/main" val="345004058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da-DK" sz="1100" b="1" dirty="0"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D</a:t>
                          </a:r>
                          <a:r>
                            <a:rPr lang="da-DK" sz="1100" b="1" dirty="0">
                              <a:solidFill>
                                <a:srgbClr val="000000"/>
                              </a:solidFill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ækningsgrad (to formler, et resultat)</a:t>
                          </a:r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da-DK" sz="1100" b="1" dirty="0"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 </a:t>
                          </a:r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da-DK" sz="1100" dirty="0">
                              <a:solidFill>
                                <a:srgbClr val="000000"/>
                              </a:solidFill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Udregningsformel 1: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o-FO" sz="1100" i="1"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𝐹𝑜𝑟𝑏𝑟𝑢𝑔</m:t>
                                  </m:r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−</m:t>
                                  </m:r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𝑖𝑚𝑝𝑜𝑟𝑡</m:t>
                                  </m:r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+</m:t>
                                  </m:r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𝑒𝑘𝑠𝑝𝑜𝑟𝑡</m:t>
                                  </m:r>
                                </m:num>
                                <m:den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𝐹𝑜𝑟𝑏𝑟𝑢𝑔</m:t>
                                  </m:r>
                                </m:den>
                              </m:f>
                            </m:oMath>
                          </a14:m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da-DK" sz="1100" dirty="0"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 </a:t>
                          </a:r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da-DK" sz="1100" dirty="0">
                              <a:solidFill>
                                <a:srgbClr val="000000"/>
                              </a:solidFill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Udregningsformel 2: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o-FO" sz="1100" i="1"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𝑃𝑟𝑜𝑑𝑢𝑘𝑡𝑖𝑜𝑛</m:t>
                                  </m:r>
                                </m:num>
                                <m:den>
                                  <m:r>
                                    <a:rPr lang="da-DK" sz="11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orbel" panose="020B0503020204020204" pitchFamily="34" charset="0"/>
                                      <a:cs typeface="Calibri Light" panose="020F0302020204030204" pitchFamily="34" charset="0"/>
                                    </a:rPr>
                                    <m:t>𝐹𝑜𝑟𝑏𝑟𝑢𝑔</m:t>
                                  </m:r>
                                </m:den>
                              </m:f>
                            </m:oMath>
                          </a14:m>
                          <a:r>
                            <a:rPr lang="da-DK" sz="1100" dirty="0">
                              <a:solidFill>
                                <a:srgbClr val="000000"/>
                              </a:solidFill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 </a:t>
                          </a:r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da-DK" sz="1100" dirty="0">
                              <a:effectLst/>
                              <a:latin typeface="Corbel" panose="020B0503020204020204" pitchFamily="34" charset="0"/>
                              <a:ea typeface="Corbel" panose="020B0503020204020204" pitchFamily="34" charset="0"/>
                              <a:cs typeface="Calibri Light" panose="020F0302020204030204" pitchFamily="34" charset="0"/>
                            </a:rPr>
                            <a:t> </a:t>
                          </a:r>
                          <a:endParaRPr lang="fo-F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E2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98274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el 14">
                <a:extLst>
                  <a:ext uri="{FF2B5EF4-FFF2-40B4-BE49-F238E27FC236}">
                    <a16:creationId xmlns:a16="http://schemas.microsoft.com/office/drawing/2014/main" id="{EA33379A-1D6B-43A3-A9A3-4A9193EBFF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2788931"/>
                  </p:ext>
                </p:extLst>
              </p:nvPr>
            </p:nvGraphicFramePr>
            <p:xfrm>
              <a:off x="681564" y="3273588"/>
              <a:ext cx="4324350" cy="178035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324350">
                      <a:extLst>
                        <a:ext uri="{9D8B030D-6E8A-4147-A177-3AD203B41FA5}">
                          <a16:colId xmlns:a16="http://schemas.microsoft.com/office/drawing/2014/main" val="3450040589"/>
                        </a:ext>
                      </a:extLst>
                    </a:gridCol>
                  </a:tblGrid>
                  <a:tr h="1780350">
                    <a:tc>
                      <a:txBody>
                        <a:bodyPr/>
                        <a:lstStyle/>
                        <a:p>
                          <a:endParaRPr lang="fo-FO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41" t="-2389" r="-281" b="-6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982744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Billede 16" descr="Et billede, der indeholder vegetabilsk, kål, plante, grøn&#10;&#10;Automatisk genereret beskrivelse">
            <a:extLst>
              <a:ext uri="{FF2B5EF4-FFF2-40B4-BE49-F238E27FC236}">
                <a16:creationId xmlns:a16="http://schemas.microsoft.com/office/drawing/2014/main" id="{1C38027A-AEA6-46E0-B27A-34B638D9D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8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87FC-6E98-9D43-AAFE-8D0E77BA7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64" y="463923"/>
            <a:ext cx="4603668" cy="831477"/>
          </a:xfrm>
        </p:spPr>
        <p:txBody>
          <a:bodyPr/>
          <a:lstStyle/>
          <a:p>
            <a:r>
              <a:rPr lang="fo-FO" sz="2800" dirty="0" err="1"/>
              <a:t>Sjálveitanin</a:t>
            </a:r>
            <a:r>
              <a:rPr lang="fo-FO" sz="2800" dirty="0"/>
              <a:t> verður mátað á tveir ymsar hættir:</a:t>
            </a:r>
            <a:endParaRPr lang="en-FO" sz="1800" dirty="0"/>
          </a:p>
        </p:txBody>
      </p:sp>
      <p:pic>
        <p:nvPicPr>
          <p:cNvPr id="6" name="Billede 5" descr="Et billede, der indeholder fisk, pigget&#10;&#10;Automatisk genereret beskrivelse">
            <a:extLst>
              <a:ext uri="{FF2B5EF4-FFF2-40B4-BE49-F238E27FC236}">
                <a16:creationId xmlns:a16="http://schemas.microsoft.com/office/drawing/2014/main" id="{AFF0F8DA-7CDC-4622-B7B3-266C4C777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781" y="0"/>
            <a:ext cx="2893219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0079C0-8AB5-39F2-CDD8-571C9814071B}"/>
              </a:ext>
            </a:extLst>
          </p:cNvPr>
          <p:cNvSpPr txBox="1">
            <a:spLocks/>
          </p:cNvSpPr>
          <p:nvPr/>
        </p:nvSpPr>
        <p:spPr>
          <a:xfrm>
            <a:off x="681563" y="2571750"/>
            <a:ext cx="5275891" cy="221152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200" b="1" i="0" u="none" strike="noStrike" cap="none">
                <a:solidFill>
                  <a:srgbClr val="004E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o-FO" sz="1800" dirty="0"/>
              <a:t>Skilmarking av virðunum fyri </a:t>
            </a:r>
            <a:r>
              <a:rPr lang="fo-FO" sz="1800" dirty="0" err="1"/>
              <a:t>orkueindirnar</a:t>
            </a:r>
            <a:r>
              <a:rPr lang="fo-FO" sz="1800" dirty="0"/>
              <a:t>:</a:t>
            </a:r>
          </a:p>
          <a:p>
            <a:endParaRPr lang="fo-FO" sz="1800" dirty="0"/>
          </a:p>
          <a:p>
            <a:endParaRPr lang="fo-FO" sz="1800" dirty="0"/>
          </a:p>
          <a:p>
            <a:endParaRPr lang="fo-FO" sz="1800" dirty="0"/>
          </a:p>
          <a:p>
            <a:endParaRPr lang="fo-FO" sz="1800" dirty="0"/>
          </a:p>
          <a:p>
            <a:endParaRPr lang="fo-FO" sz="1800" dirty="0"/>
          </a:p>
          <a:p>
            <a:endParaRPr lang="fo-FO" sz="1800" dirty="0"/>
          </a:p>
          <a:p>
            <a:endParaRPr lang="en-FO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203BA4-6798-2A5F-7A0F-FEA89C1C9F2B}"/>
              </a:ext>
            </a:extLst>
          </p:cNvPr>
          <p:cNvSpPr txBox="1">
            <a:spLocks/>
          </p:cNvSpPr>
          <p:nvPr/>
        </p:nvSpPr>
        <p:spPr>
          <a:xfrm>
            <a:off x="681564" y="1295400"/>
            <a:ext cx="4603668" cy="34587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200" b="1" i="0" u="none" strike="noStrike" cap="none">
                <a:solidFill>
                  <a:srgbClr val="004E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fo-FO" sz="1800" dirty="0"/>
            </a:br>
            <a:r>
              <a:rPr lang="fo-FO" sz="1800" b="0" dirty="0"/>
              <a:t>ávikavist sum</a:t>
            </a:r>
            <a:r>
              <a:rPr lang="fo-FO" sz="1800" dirty="0"/>
              <a:t> “</a:t>
            </a:r>
            <a:r>
              <a:rPr lang="fo-FO" sz="1800" i="1" dirty="0"/>
              <a:t>vekteindir (kg)</a:t>
            </a:r>
            <a:r>
              <a:rPr lang="fo-FO" sz="1800" dirty="0"/>
              <a:t>”</a:t>
            </a:r>
            <a:endParaRPr lang="en-FO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59D592-0161-8507-6E82-0DE3A61E71CF}"/>
              </a:ext>
            </a:extLst>
          </p:cNvPr>
          <p:cNvSpPr txBox="1">
            <a:spLocks/>
          </p:cNvSpPr>
          <p:nvPr/>
        </p:nvSpPr>
        <p:spPr>
          <a:xfrm>
            <a:off x="681564" y="1689976"/>
            <a:ext cx="4603668" cy="34587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200" b="1" i="0" u="none" strike="noStrike" cap="none">
                <a:solidFill>
                  <a:srgbClr val="004E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fo-FO" sz="1800" dirty="0"/>
            </a:br>
            <a:r>
              <a:rPr lang="fo-FO" sz="1800" b="0" dirty="0"/>
              <a:t>og</a:t>
            </a:r>
            <a:endParaRPr lang="en-FO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6B4216-ADC2-A7D2-EB59-51FF5F827760}"/>
              </a:ext>
            </a:extLst>
          </p:cNvPr>
          <p:cNvSpPr txBox="1">
            <a:spLocks/>
          </p:cNvSpPr>
          <p:nvPr/>
        </p:nvSpPr>
        <p:spPr>
          <a:xfrm>
            <a:off x="681564" y="2079014"/>
            <a:ext cx="4603668" cy="34587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200" b="1" i="0" u="none" strike="noStrike" cap="none">
                <a:solidFill>
                  <a:srgbClr val="004E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o-FO" sz="1800" b="0" dirty="0"/>
              <a:t>sum </a:t>
            </a:r>
            <a:r>
              <a:rPr lang="fo-FO" sz="1800" dirty="0"/>
              <a:t>“</a:t>
            </a:r>
            <a:r>
              <a:rPr lang="fo-FO" sz="1800" i="1" dirty="0" err="1"/>
              <a:t>orkueindir</a:t>
            </a:r>
            <a:r>
              <a:rPr lang="fo-FO" sz="1800" i="1" dirty="0"/>
              <a:t> (</a:t>
            </a:r>
            <a:r>
              <a:rPr lang="fo-FO" sz="1800" i="1" dirty="0" err="1"/>
              <a:t>kJ</a:t>
            </a:r>
            <a:r>
              <a:rPr lang="fo-FO" sz="1800" i="1" dirty="0"/>
              <a:t>)</a:t>
            </a:r>
            <a:r>
              <a:rPr lang="fo-FO" sz="1800" dirty="0"/>
              <a:t>”.</a:t>
            </a:r>
            <a:endParaRPr lang="en-FO" sz="1800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1209A4A-67DE-B5DE-AF07-E602A16CA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627809"/>
              </p:ext>
            </p:extLst>
          </p:nvPr>
        </p:nvGraphicFramePr>
        <p:xfrm>
          <a:off x="681564" y="2960788"/>
          <a:ext cx="5190190" cy="1939792"/>
        </p:xfrm>
        <a:graphic>
          <a:graphicData uri="http://schemas.openxmlformats.org/drawingml/2006/table">
            <a:tbl>
              <a:tblPr firstRow="1" firstCol="1" bandRow="1"/>
              <a:tblGrid>
                <a:gridCol w="2144587">
                  <a:extLst>
                    <a:ext uri="{9D8B030D-6E8A-4147-A177-3AD203B41FA5}">
                      <a16:colId xmlns:a16="http://schemas.microsoft.com/office/drawing/2014/main" val="3552266734"/>
                    </a:ext>
                  </a:extLst>
                </a:gridCol>
                <a:gridCol w="3045603">
                  <a:extLst>
                    <a:ext uri="{9D8B030D-6E8A-4147-A177-3AD203B41FA5}">
                      <a16:colId xmlns:a16="http://schemas.microsoft.com/office/drawing/2014/main" val="2641850475"/>
                    </a:ext>
                  </a:extLst>
                </a:gridCol>
              </a:tblGrid>
              <a:tr h="242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Kategori</a:t>
                      </a:r>
                      <a:endParaRPr lang="fo-F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Energivægte (kJ) per kg vare</a:t>
                      </a:r>
                      <a:endParaRPr lang="fo-F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322426"/>
                  </a:ext>
                </a:extLst>
              </a:tr>
              <a:tr h="242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Mejeri</a:t>
                      </a:r>
                      <a:endParaRPr lang="fo-F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2 850</a:t>
                      </a:r>
                      <a:endParaRPr lang="fo-F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68036"/>
                  </a:ext>
                </a:extLst>
              </a:tr>
              <a:tr h="242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 err="1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Kød</a:t>
                      </a:r>
                      <a:endParaRPr lang="fo-F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8 700</a:t>
                      </a:r>
                      <a:endParaRPr lang="fo-F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103768"/>
                  </a:ext>
                </a:extLst>
              </a:tr>
              <a:tr h="242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 err="1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Grønsager</a:t>
                      </a:r>
                      <a:endParaRPr lang="fo-F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925</a:t>
                      </a:r>
                      <a:endParaRPr lang="fo-F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830097"/>
                  </a:ext>
                </a:extLst>
              </a:tr>
              <a:tr h="242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Korn</a:t>
                      </a:r>
                      <a:endParaRPr lang="fo-F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15 000</a:t>
                      </a:r>
                      <a:endParaRPr lang="fo-F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2711703"/>
                  </a:ext>
                </a:extLst>
              </a:tr>
              <a:tr h="242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Kartofler</a:t>
                      </a:r>
                      <a:endParaRPr lang="fo-F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2 940</a:t>
                      </a:r>
                      <a:endParaRPr lang="fo-F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351316"/>
                  </a:ext>
                </a:extLst>
              </a:tr>
              <a:tr h="242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Fisk</a:t>
                      </a:r>
                      <a:endParaRPr lang="fo-F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4 000</a:t>
                      </a:r>
                      <a:endParaRPr lang="fo-F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123033"/>
                  </a:ext>
                </a:extLst>
              </a:tr>
              <a:tr h="242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Øvrig</a:t>
                      </a:r>
                      <a:endParaRPr lang="fo-F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4 000</a:t>
                      </a:r>
                      <a:endParaRPr lang="fo-F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280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70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87FC-6E98-9D43-AAFE-8D0E77BA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z="2800" dirty="0"/>
              <a:t>Uppgerð fyri Føroyar</a:t>
            </a:r>
            <a:endParaRPr lang="en-FO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DED1B-5054-644E-BE9A-1B1E8DCE3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FO" dirty="0"/>
          </a:p>
        </p:txBody>
      </p:sp>
      <p:pic>
        <p:nvPicPr>
          <p:cNvPr id="6" name="Pladsholder til billede 5" descr="Et billede, der indeholder vegetabilsk&#10;&#10;Automatisk genereret beskrivelse">
            <a:extLst>
              <a:ext uri="{FF2B5EF4-FFF2-40B4-BE49-F238E27FC236}">
                <a16:creationId xmlns:a16="http://schemas.microsoft.com/office/drawing/2014/main" id="{2D224536-7E13-4D17-B6D4-47084B4BDD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3476" r="23476"/>
          <a:stretch>
            <a:fillRect/>
          </a:stretch>
        </p:blipFill>
        <p:spPr>
          <a:xfrm rot="5400000">
            <a:off x="5313363" y="989013"/>
            <a:ext cx="3606800" cy="3305175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75525C5-FC65-4CC4-BC5A-681CB440A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64" y="1522637"/>
            <a:ext cx="4731297" cy="303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6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icholas template">
  <a:themeElements>
    <a:clrScheme name="Custom 347">
      <a:dk1>
        <a:srgbClr val="1E2124"/>
      </a:dk1>
      <a:lt1>
        <a:srgbClr val="FFFFFF"/>
      </a:lt1>
      <a:dk2>
        <a:srgbClr val="7C8894"/>
      </a:dk2>
      <a:lt2>
        <a:srgbClr val="E6ECEE"/>
      </a:lt2>
      <a:accent1>
        <a:srgbClr val="2AC3F3"/>
      </a:accent1>
      <a:accent2>
        <a:srgbClr val="004591"/>
      </a:accent2>
      <a:accent3>
        <a:srgbClr val="6BD8B6"/>
      </a:accent3>
      <a:accent4>
        <a:srgbClr val="A9E04B"/>
      </a:accent4>
      <a:accent5>
        <a:srgbClr val="F3C744"/>
      </a:accent5>
      <a:accent6>
        <a:srgbClr val="F37768"/>
      </a:accent6>
      <a:hlink>
        <a:srgbClr val="003C7E"/>
      </a:hlink>
      <a:folHlink>
        <a:srgbClr val="6611C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8768_BS_Powerpoint_16.92" id="{672B9E3D-C549-2A47-8EBE-2D23B7A0A5A2}" vid="{87912C86-5413-9044-8C40-7242F423630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CA7E5812BAE243A5925CEBEB1745BC" ma:contentTypeVersion="2" ma:contentTypeDescription="Opret et nyt dokument." ma:contentTypeScope="" ma:versionID="4fb5982d009388c12d06cd2af0123878">
  <xsd:schema xmlns:xsd="http://www.w3.org/2001/XMLSchema" xmlns:xs="http://www.w3.org/2001/XMLSchema" xmlns:p="http://schemas.microsoft.com/office/2006/metadata/properties" xmlns:ns3="25ffade4-a2f8-42a0-9ba3-a58a2c952aee" targetNamespace="http://schemas.microsoft.com/office/2006/metadata/properties" ma:root="true" ma:fieldsID="4f993e8c4d8509dc70212c1af47cfd50" ns3:_="">
    <xsd:import namespace="25ffade4-a2f8-42a0-9ba3-a58a2c952a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ffade4-a2f8-42a0-9ba3-a58a2c952a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8B7109-F743-4046-A68A-72D9F23AF7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634E16-DB58-40ED-97E5-5633BF8B1E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ffade4-a2f8-42a0-9ba3-a58a2c952a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777143-D23A-4C51-BCAC-BDFB2DDC184E}">
  <ds:schemaRefs>
    <ds:schemaRef ds:uri="http://purl.org/dc/terms/"/>
    <ds:schemaRef ds:uri="http://schemas.openxmlformats.org/package/2006/metadata/core-properties"/>
    <ds:schemaRef ds:uri="25ffade4-a2f8-42a0-9ba3-a58a2c952ae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48768_BS_Powerpoint_16.9 (2)</Template>
  <TotalTime>0</TotalTime>
  <Words>1464</Words>
  <Application>Microsoft Office PowerPoint</Application>
  <PresentationFormat>Skærmshow (16:9)</PresentationFormat>
  <Paragraphs>165</Paragraphs>
  <Slides>23</Slides>
  <Notes>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8" baseType="lpstr">
      <vt:lpstr>Calibri</vt:lpstr>
      <vt:lpstr>Arial</vt:lpstr>
      <vt:lpstr>Cambria Math</vt:lpstr>
      <vt:lpstr>Corbel</vt:lpstr>
      <vt:lpstr>Nicholas template</vt:lpstr>
      <vt:lpstr>PowerPoint-præsentation</vt:lpstr>
      <vt:lpstr>PowerPoint-præsentation</vt:lpstr>
      <vt:lpstr>Um fortreytirnar fyri arbeiðinum:</vt:lpstr>
      <vt:lpstr>Luttakarar í verkætlanini:</vt:lpstr>
      <vt:lpstr>Høvuðsevni í frágreiðingini:</vt:lpstr>
      <vt:lpstr>Høvuðsevni í frágreiðingini:</vt:lpstr>
      <vt:lpstr>Greining av báðum hugtøkunum:</vt:lpstr>
      <vt:lpstr>Sjálveitanin verður mátað á tveir ymsar hættir:</vt:lpstr>
      <vt:lpstr>Uppgerð fyri Føroyar</vt:lpstr>
      <vt:lpstr>Uppgerð fyri hvørt av teimum fimm londunum:</vt:lpstr>
      <vt:lpstr>Niðurstøður í frágreiðingini viðvíkjandi Føroyum:</vt:lpstr>
      <vt:lpstr>Niðurstøður í frágreiðingini viðvíkjandi Føroyum:</vt:lpstr>
      <vt:lpstr>Nøkur orð um bakstøðið handan føroyska partin:</vt:lpstr>
      <vt:lpstr>Nøkur orð um bakstøðið handan føroyska partin:</vt:lpstr>
      <vt:lpstr>Nøkur orð um bakstøðið handan føroyska partin:</vt:lpstr>
      <vt:lpstr>Nøkur orð um bakstøðið handan føroyska partin:</vt:lpstr>
      <vt:lpstr>Samandráttur av svarunum frá føroysku vinnuni o.fl.:</vt:lpstr>
      <vt:lpstr>Samandráttur av svarunum frá føroysku vinnuni o.fl.:</vt:lpstr>
      <vt:lpstr>Samandráttur av svarunum frá føroysku vinnuni o.fl.:</vt:lpstr>
      <vt:lpstr>Samandráttur av greiningunum hjá Búnaðarstovuni um føroysku landbúnaðarframleiðsluna:</vt:lpstr>
      <vt:lpstr>Samandráttur av greiningunum hjá Búnaðarstovuni um føroysku landbúnaðarframleiðsluna:</vt:lpstr>
      <vt:lpstr>Samandráttur av greiningunum hjá Búnaðarstovuni um føroysku matframleiðsluna annars: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2021-08-31T17:48:34Z</dcterms:created>
  <dcterms:modified xsi:type="dcterms:W3CDTF">2023-02-17T17:34:54Z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0x010100F3CA7E5812BAE243A5925CEBEB1745BC</vt:lpwstr>
  </property>
</Properties>
</file>