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9" r:id="rId4"/>
    <p:sldId id="260" r:id="rId5"/>
    <p:sldId id="276" r:id="rId6"/>
    <p:sldId id="277" r:id="rId7"/>
    <p:sldId id="262" r:id="rId8"/>
    <p:sldId id="263" r:id="rId9"/>
    <p:sldId id="278" r:id="rId10"/>
    <p:sldId id="264" r:id="rId11"/>
    <p:sldId id="279" r:id="rId12"/>
    <p:sldId id="258" r:id="rId13"/>
    <p:sldId id="280" r:id="rId14"/>
    <p:sldId id="281" r:id="rId15"/>
    <p:sldId id="265" r:id="rId16"/>
    <p:sldId id="266" r:id="rId17"/>
  </p:sldIdLst>
  <p:sldSz cx="12192000" cy="6858000"/>
  <p:notesSz cx="6858000" cy="9144000"/>
  <p:defaultTextStyle>
    <a:defPPr>
      <a:defRPr lang="fo-F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3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3"/>
          <c:order val="3"/>
          <c:tx>
            <c:strRef>
              <c:f>'Ark1'!$E$1</c:f>
              <c:strCache>
                <c:ptCount val="1"/>
                <c:pt idx="0">
                  <c:v>Kg/íbúgva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5"/>
                <c:pt idx="0">
                  <c:v>Gamla skipan &lt; 1782</c:v>
                </c:pt>
                <c:pt idx="1">
                  <c:v>Nýggja skipan &gt; 1782</c:v>
                </c:pt>
                <c:pt idx="2">
                  <c:v>Taxatiónsprotokollin 1873 </c:v>
                </c:pt>
                <c:pt idx="3">
                  <c:v>Hagar og seyðamark 2007</c:v>
                </c:pt>
                <c:pt idx="4">
                  <c:v>Hagar og seyðamark 2020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135.62686567164178</c:v>
                </c:pt>
                <c:pt idx="1">
                  <c:v>79.194609507640067</c:v>
                </c:pt>
                <c:pt idx="2">
                  <c:v>39.253702962369893</c:v>
                </c:pt>
                <c:pt idx="3">
                  <c:v>13.988450692543751</c:v>
                </c:pt>
                <c:pt idx="4">
                  <c:v>12.777952219721188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61-4E56-8429-BE3DAC2F2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100"/>
        <c:axId val="685875184"/>
        <c:axId val="666755656"/>
      </c:barChar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Áseyður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strRef>
              <c:f>'Ark1'!$A$2:$A$6</c:f>
              <c:strCache>
                <c:ptCount val="5"/>
                <c:pt idx="0">
                  <c:v>Gamla skipan &lt; 1782</c:v>
                </c:pt>
                <c:pt idx="1">
                  <c:v>Nýggja skipan &gt; 1782</c:v>
                </c:pt>
                <c:pt idx="2">
                  <c:v>Taxatiónsprotokollin 1873 </c:v>
                </c:pt>
                <c:pt idx="3">
                  <c:v>Hagar og seyðamark 2007</c:v>
                </c:pt>
                <c:pt idx="4">
                  <c:v>Hagar og seyðamark 2020</c:v>
                </c:pt>
              </c:strCache>
            </c:strRef>
          </c:cat>
          <c:val>
            <c:numRef>
              <c:f>'Ark1'!$B$2:$B$6</c:f>
              <c:numCache>
                <c:formatCode>#,##0</c:formatCode>
                <c:ptCount val="5"/>
                <c:pt idx="0">
                  <c:v>96549</c:v>
                </c:pt>
                <c:pt idx="1">
                  <c:v>75539</c:v>
                </c:pt>
                <c:pt idx="2">
                  <c:v>63305</c:v>
                </c:pt>
                <c:pt idx="3">
                  <c:v>70129</c:v>
                </c:pt>
                <c:pt idx="4">
                  <c:v>70222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61-4E56-8429-BE3DAC2F262B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Íbúgvar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cat>
            <c:strRef>
              <c:f>'Ark1'!$A$2:$A$6</c:f>
              <c:strCache>
                <c:ptCount val="5"/>
                <c:pt idx="0">
                  <c:v>Gamla skipan &lt; 1782</c:v>
                </c:pt>
                <c:pt idx="1">
                  <c:v>Nýggja skipan &gt; 1782</c:v>
                </c:pt>
                <c:pt idx="2">
                  <c:v>Taxatiónsprotokollin 1873 </c:v>
                </c:pt>
                <c:pt idx="3">
                  <c:v>Hagar og seyðamark 2007</c:v>
                </c:pt>
                <c:pt idx="4">
                  <c:v>Hagar og seyðamark 2020</c:v>
                </c:pt>
              </c:strCache>
            </c:strRef>
          </c:cat>
          <c:val>
            <c:numRef>
              <c:f>'Ark1'!$C$2:$C$6</c:f>
              <c:numCache>
                <c:formatCode>#,##0</c:formatCode>
                <c:ptCount val="5"/>
                <c:pt idx="0">
                  <c:v>3350</c:v>
                </c:pt>
                <c:pt idx="1">
                  <c:v>4712</c:v>
                </c:pt>
                <c:pt idx="2">
                  <c:v>9992</c:v>
                </c:pt>
                <c:pt idx="3">
                  <c:v>48228</c:v>
                </c:pt>
                <c:pt idx="4">
                  <c:v>52867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61-4E56-8429-BE3DAC2F262B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Skurður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cat>
            <c:strRef>
              <c:f>'Ark1'!$A$2:$A$6</c:f>
              <c:strCache>
                <c:ptCount val="5"/>
                <c:pt idx="0">
                  <c:v>Gamla skipan &lt; 1782</c:v>
                </c:pt>
                <c:pt idx="1">
                  <c:v>Nýggja skipan &gt; 1782</c:v>
                </c:pt>
                <c:pt idx="2">
                  <c:v>Taxatiónsprotokollin 1873 </c:v>
                </c:pt>
                <c:pt idx="3">
                  <c:v>Hagar og seyðamark 2007</c:v>
                </c:pt>
                <c:pt idx="4">
                  <c:v>Hagar og seyðamark 2020</c:v>
                </c:pt>
              </c:strCache>
            </c:strRef>
          </c:cat>
          <c:val>
            <c:numRef>
              <c:f>'Ark1'!$D$2:$D$6</c:f>
              <c:numCache>
                <c:formatCode>#,##0</c:formatCode>
                <c:ptCount val="5"/>
                <c:pt idx="0">
                  <c:v>34950</c:v>
                </c:pt>
                <c:pt idx="1">
                  <c:v>28705</c:v>
                </c:pt>
                <c:pt idx="2">
                  <c:v>30171</c:v>
                </c:pt>
                <c:pt idx="3">
                  <c:v>51895</c:v>
                </c:pt>
                <c:pt idx="4">
                  <c:v>51964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61-4E56-8429-BE3DAC2F2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599752"/>
        <c:axId val="363599424"/>
      </c:lineChart>
      <c:catAx>
        <c:axId val="363599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o-FO"/>
          </a:p>
        </c:txPr>
        <c:crossAx val="363599424"/>
        <c:crosses val="autoZero"/>
        <c:auto val="1"/>
        <c:lblAlgn val="ctr"/>
        <c:lblOffset val="100"/>
        <c:noMultiLvlLbl val="0"/>
      </c:catAx>
      <c:valAx>
        <c:axId val="36359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o-FO"/>
          </a:p>
        </c:txPr>
        <c:crossAx val="363599752"/>
        <c:crosses val="autoZero"/>
        <c:crossBetween val="between"/>
      </c:valAx>
      <c:valAx>
        <c:axId val="66675565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o-FO"/>
          </a:p>
        </c:txPr>
        <c:crossAx val="685875184"/>
        <c:crosses val="max"/>
        <c:crossBetween val="between"/>
      </c:valAx>
      <c:catAx>
        <c:axId val="685875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6755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o-F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o-F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99B60-D8B0-4ADB-96F3-11E3BB7F1E7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5EE3227-A579-4BE0-A195-F5D62834B1CF}">
      <dgm:prSet phldrT="[Tekst]" custT="1"/>
      <dgm:spPr/>
      <dgm:t>
        <a:bodyPr/>
        <a:lstStyle/>
        <a:p>
          <a:r>
            <a:rPr lang="fo-FO" sz="2400" b="1" dirty="0">
              <a:solidFill>
                <a:schemeClr val="tx1"/>
              </a:solidFill>
            </a:rPr>
            <a:t>Føroyski landbúnaðarpolitikkurin </a:t>
          </a:r>
          <a:r>
            <a:rPr lang="fo-FO" sz="2400" b="1" i="1" dirty="0">
              <a:solidFill>
                <a:schemeClr val="tx1"/>
              </a:solidFill>
            </a:rPr>
            <a:t>Føroya Landsstýri</a:t>
          </a:r>
          <a:endParaRPr lang="fo-FO" sz="2400" b="1" dirty="0">
            <a:solidFill>
              <a:schemeClr val="tx1"/>
            </a:solidFill>
          </a:endParaRPr>
        </a:p>
      </dgm:t>
    </dgm:pt>
    <dgm:pt modelId="{C9DF6E58-5728-494E-BCA8-E18D70D40F7C}" type="parTrans" cxnId="{74D24B43-C38A-45DE-8092-5E5265C894C4}">
      <dgm:prSet/>
      <dgm:spPr/>
      <dgm:t>
        <a:bodyPr/>
        <a:lstStyle/>
        <a:p>
          <a:endParaRPr lang="fo-FO"/>
        </a:p>
      </dgm:t>
    </dgm:pt>
    <dgm:pt modelId="{C7C919A6-BFAF-4C11-B604-27E5C3885BA6}" type="sibTrans" cxnId="{74D24B43-C38A-45DE-8092-5E5265C894C4}">
      <dgm:prSet/>
      <dgm:spPr/>
      <dgm:t>
        <a:bodyPr/>
        <a:lstStyle/>
        <a:p>
          <a:endParaRPr lang="fo-FO"/>
        </a:p>
      </dgm:t>
    </dgm:pt>
    <dgm:pt modelId="{6B98AF08-C831-460A-A40E-64DFFD4D9EBB}">
      <dgm:prSet phldrT="[Tekst]"/>
      <dgm:spPr/>
      <dgm:t>
        <a:bodyPr/>
        <a:lstStyle/>
        <a:p>
          <a:r>
            <a:rPr lang="fo-FO" b="1" dirty="0"/>
            <a:t>Umsiting</a:t>
          </a:r>
        </a:p>
        <a:p>
          <a:r>
            <a:rPr lang="fo-FO" b="1" i="1" dirty="0"/>
            <a:t>BST, BG, HFS, US</a:t>
          </a:r>
        </a:p>
      </dgm:t>
    </dgm:pt>
    <dgm:pt modelId="{2315C83A-23AE-40FD-ACEA-5250B2D6C20C}" type="parTrans" cxnId="{81D13ADF-7DE3-4C1C-954A-37AD0C6839C2}">
      <dgm:prSet/>
      <dgm:spPr/>
      <dgm:t>
        <a:bodyPr/>
        <a:lstStyle/>
        <a:p>
          <a:endParaRPr lang="fo-FO"/>
        </a:p>
      </dgm:t>
    </dgm:pt>
    <dgm:pt modelId="{C81C1A06-003A-4FE8-B44C-29011C75B098}" type="sibTrans" cxnId="{81D13ADF-7DE3-4C1C-954A-37AD0C6839C2}">
      <dgm:prSet/>
      <dgm:spPr/>
      <dgm:t>
        <a:bodyPr/>
        <a:lstStyle/>
        <a:p>
          <a:endParaRPr lang="fo-FO"/>
        </a:p>
      </dgm:t>
    </dgm:pt>
    <dgm:pt modelId="{E68E549B-D7A0-4F11-AD56-7589BC88C6A7}">
      <dgm:prSet phldrT="[Tekst]"/>
      <dgm:spPr/>
      <dgm:t>
        <a:bodyPr/>
        <a:lstStyle/>
        <a:p>
          <a:r>
            <a:rPr lang="fo-FO" b="1" dirty="0"/>
            <a:t>Føroyskur landbúnaður</a:t>
          </a:r>
        </a:p>
        <a:p>
          <a:r>
            <a:rPr lang="fo-FO" b="1" i="1" dirty="0"/>
            <a:t>Frá frítíð til vinnu. Føroyskur matur til føroyingar og </a:t>
          </a:r>
          <a:r>
            <a:rPr lang="fo-FO" b="1" i="1" dirty="0" err="1"/>
            <a:t>livibreyði</a:t>
          </a:r>
          <a:r>
            <a:rPr lang="fo-FO" b="1" i="1" dirty="0"/>
            <a:t> hjá føroyskum bóndum</a:t>
          </a:r>
        </a:p>
      </dgm:t>
    </dgm:pt>
    <dgm:pt modelId="{B95F2655-EC5F-4B9A-860D-AEAD7E7FBC86}" type="parTrans" cxnId="{30184414-E042-4DC8-97D3-E202C4E4CB41}">
      <dgm:prSet/>
      <dgm:spPr/>
      <dgm:t>
        <a:bodyPr/>
        <a:lstStyle/>
        <a:p>
          <a:endParaRPr lang="fo-FO"/>
        </a:p>
      </dgm:t>
    </dgm:pt>
    <dgm:pt modelId="{4285C604-7257-4FAA-9FF4-967014DDCF7F}" type="sibTrans" cxnId="{30184414-E042-4DC8-97D3-E202C4E4CB41}">
      <dgm:prSet/>
      <dgm:spPr/>
      <dgm:t>
        <a:bodyPr/>
        <a:lstStyle/>
        <a:p>
          <a:endParaRPr lang="fo-FO"/>
        </a:p>
      </dgm:t>
    </dgm:pt>
    <dgm:pt modelId="{BF07C49A-F4A8-42AE-9956-3DE2F6767B4A}" type="pres">
      <dgm:prSet presAssocID="{4BF99B60-D8B0-4ADB-96F3-11E3BB7F1E7D}" presName="Name0" presStyleCnt="0">
        <dgm:presLayoutVars>
          <dgm:dir/>
          <dgm:animLvl val="lvl"/>
          <dgm:resizeHandles val="exact"/>
        </dgm:presLayoutVars>
      </dgm:prSet>
      <dgm:spPr/>
    </dgm:pt>
    <dgm:pt modelId="{DADF9F32-642D-480F-9461-21E631F16C4A}" type="pres">
      <dgm:prSet presAssocID="{15EE3227-A579-4BE0-A195-F5D62834B1CF}" presName="Name8" presStyleCnt="0"/>
      <dgm:spPr/>
    </dgm:pt>
    <dgm:pt modelId="{A66689E5-C4F6-4366-AFCA-74FF72867C58}" type="pres">
      <dgm:prSet presAssocID="{15EE3227-A579-4BE0-A195-F5D62834B1CF}" presName="level" presStyleLbl="node1" presStyleIdx="0" presStyleCnt="3">
        <dgm:presLayoutVars>
          <dgm:chMax val="1"/>
          <dgm:bulletEnabled val="1"/>
        </dgm:presLayoutVars>
      </dgm:prSet>
      <dgm:spPr/>
    </dgm:pt>
    <dgm:pt modelId="{163A37CA-EF21-4737-A9E4-3D1C87CDDC0C}" type="pres">
      <dgm:prSet presAssocID="{15EE3227-A579-4BE0-A195-F5D62834B1C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14C27ED-5828-41AF-9212-DC4B8E24E80B}" type="pres">
      <dgm:prSet presAssocID="{6B98AF08-C831-460A-A40E-64DFFD4D9EBB}" presName="Name8" presStyleCnt="0"/>
      <dgm:spPr/>
    </dgm:pt>
    <dgm:pt modelId="{8C5D077D-52A1-4E8F-AB4F-650FEF925489}" type="pres">
      <dgm:prSet presAssocID="{6B98AF08-C831-460A-A40E-64DFFD4D9EBB}" presName="level" presStyleLbl="node1" presStyleIdx="1" presStyleCnt="3">
        <dgm:presLayoutVars>
          <dgm:chMax val="1"/>
          <dgm:bulletEnabled val="1"/>
        </dgm:presLayoutVars>
      </dgm:prSet>
      <dgm:spPr/>
    </dgm:pt>
    <dgm:pt modelId="{C08554FC-ADD4-477F-BCC2-1F43F14DF083}" type="pres">
      <dgm:prSet presAssocID="{6B98AF08-C831-460A-A40E-64DFFD4D9E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35DAF17-BB74-4E2C-90E2-356EC1623BE5}" type="pres">
      <dgm:prSet presAssocID="{E68E549B-D7A0-4F11-AD56-7589BC88C6A7}" presName="Name8" presStyleCnt="0"/>
      <dgm:spPr/>
    </dgm:pt>
    <dgm:pt modelId="{A19DA4A9-A095-4E47-83C5-5E4444281712}" type="pres">
      <dgm:prSet presAssocID="{E68E549B-D7A0-4F11-AD56-7589BC88C6A7}" presName="level" presStyleLbl="node1" presStyleIdx="2" presStyleCnt="3">
        <dgm:presLayoutVars>
          <dgm:chMax val="1"/>
          <dgm:bulletEnabled val="1"/>
        </dgm:presLayoutVars>
      </dgm:prSet>
      <dgm:spPr/>
    </dgm:pt>
    <dgm:pt modelId="{97A1BD19-837C-4FD2-BA9A-D42BB04671E0}" type="pres">
      <dgm:prSet presAssocID="{E68E549B-D7A0-4F11-AD56-7589BC88C6A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D12E708-2CD5-4FC4-A2CD-D7490E8292A7}" type="presOf" srcId="{15EE3227-A579-4BE0-A195-F5D62834B1CF}" destId="{A66689E5-C4F6-4366-AFCA-74FF72867C58}" srcOrd="0" destOrd="0" presId="urn:microsoft.com/office/officeart/2005/8/layout/pyramid1"/>
    <dgm:cxn modelId="{A8823609-2EBA-4209-8195-137E598BF935}" type="presOf" srcId="{E68E549B-D7A0-4F11-AD56-7589BC88C6A7}" destId="{A19DA4A9-A095-4E47-83C5-5E4444281712}" srcOrd="0" destOrd="0" presId="urn:microsoft.com/office/officeart/2005/8/layout/pyramid1"/>
    <dgm:cxn modelId="{30184414-E042-4DC8-97D3-E202C4E4CB41}" srcId="{4BF99B60-D8B0-4ADB-96F3-11E3BB7F1E7D}" destId="{E68E549B-D7A0-4F11-AD56-7589BC88C6A7}" srcOrd="2" destOrd="0" parTransId="{B95F2655-EC5F-4B9A-860D-AEAD7E7FBC86}" sibTransId="{4285C604-7257-4FAA-9FF4-967014DDCF7F}"/>
    <dgm:cxn modelId="{BF29A830-F3F3-473F-B51D-9C77791E1C20}" type="presOf" srcId="{E68E549B-D7A0-4F11-AD56-7589BC88C6A7}" destId="{97A1BD19-837C-4FD2-BA9A-D42BB04671E0}" srcOrd="1" destOrd="0" presId="urn:microsoft.com/office/officeart/2005/8/layout/pyramid1"/>
    <dgm:cxn modelId="{74D24B43-C38A-45DE-8092-5E5265C894C4}" srcId="{4BF99B60-D8B0-4ADB-96F3-11E3BB7F1E7D}" destId="{15EE3227-A579-4BE0-A195-F5D62834B1CF}" srcOrd="0" destOrd="0" parTransId="{C9DF6E58-5728-494E-BCA8-E18D70D40F7C}" sibTransId="{C7C919A6-BFAF-4C11-B604-27E5C3885BA6}"/>
    <dgm:cxn modelId="{48857055-1BC3-4FB0-916C-4320729CA99E}" type="presOf" srcId="{6B98AF08-C831-460A-A40E-64DFFD4D9EBB}" destId="{C08554FC-ADD4-477F-BCC2-1F43F14DF083}" srcOrd="1" destOrd="0" presId="urn:microsoft.com/office/officeart/2005/8/layout/pyramid1"/>
    <dgm:cxn modelId="{BEF25155-AB8E-4D0E-B2F7-93C502978CB1}" type="presOf" srcId="{4BF99B60-D8B0-4ADB-96F3-11E3BB7F1E7D}" destId="{BF07C49A-F4A8-42AE-9956-3DE2F6767B4A}" srcOrd="0" destOrd="0" presId="urn:microsoft.com/office/officeart/2005/8/layout/pyramid1"/>
    <dgm:cxn modelId="{78E879A8-65E1-4860-B4A9-1D38496F42D1}" type="presOf" srcId="{15EE3227-A579-4BE0-A195-F5D62834B1CF}" destId="{163A37CA-EF21-4737-A9E4-3D1C87CDDC0C}" srcOrd="1" destOrd="0" presId="urn:microsoft.com/office/officeart/2005/8/layout/pyramid1"/>
    <dgm:cxn modelId="{AD165BAF-FADC-465C-AF6F-4D1433945540}" type="presOf" srcId="{6B98AF08-C831-460A-A40E-64DFFD4D9EBB}" destId="{8C5D077D-52A1-4E8F-AB4F-650FEF925489}" srcOrd="0" destOrd="0" presId="urn:microsoft.com/office/officeart/2005/8/layout/pyramid1"/>
    <dgm:cxn modelId="{81D13ADF-7DE3-4C1C-954A-37AD0C6839C2}" srcId="{4BF99B60-D8B0-4ADB-96F3-11E3BB7F1E7D}" destId="{6B98AF08-C831-460A-A40E-64DFFD4D9EBB}" srcOrd="1" destOrd="0" parTransId="{2315C83A-23AE-40FD-ACEA-5250B2D6C20C}" sibTransId="{C81C1A06-003A-4FE8-B44C-29011C75B098}"/>
    <dgm:cxn modelId="{6F5A783D-0F89-4B06-8B8E-CE3B421CF26D}" type="presParOf" srcId="{BF07C49A-F4A8-42AE-9956-3DE2F6767B4A}" destId="{DADF9F32-642D-480F-9461-21E631F16C4A}" srcOrd="0" destOrd="0" presId="urn:microsoft.com/office/officeart/2005/8/layout/pyramid1"/>
    <dgm:cxn modelId="{10E5248F-9740-4391-BFB0-52422356DC3B}" type="presParOf" srcId="{DADF9F32-642D-480F-9461-21E631F16C4A}" destId="{A66689E5-C4F6-4366-AFCA-74FF72867C58}" srcOrd="0" destOrd="0" presId="urn:microsoft.com/office/officeart/2005/8/layout/pyramid1"/>
    <dgm:cxn modelId="{46F4EA1F-36C5-4F7F-B07A-875D33ECC6DC}" type="presParOf" srcId="{DADF9F32-642D-480F-9461-21E631F16C4A}" destId="{163A37CA-EF21-4737-A9E4-3D1C87CDDC0C}" srcOrd="1" destOrd="0" presId="urn:microsoft.com/office/officeart/2005/8/layout/pyramid1"/>
    <dgm:cxn modelId="{5A25AE2B-AA87-4799-A5E3-15C4558C2C1C}" type="presParOf" srcId="{BF07C49A-F4A8-42AE-9956-3DE2F6767B4A}" destId="{C14C27ED-5828-41AF-9212-DC4B8E24E80B}" srcOrd="1" destOrd="0" presId="urn:microsoft.com/office/officeart/2005/8/layout/pyramid1"/>
    <dgm:cxn modelId="{C440AC09-E6E4-4DAA-8BD2-3F0C0D349B7F}" type="presParOf" srcId="{C14C27ED-5828-41AF-9212-DC4B8E24E80B}" destId="{8C5D077D-52A1-4E8F-AB4F-650FEF925489}" srcOrd="0" destOrd="0" presId="urn:microsoft.com/office/officeart/2005/8/layout/pyramid1"/>
    <dgm:cxn modelId="{2BC0899B-365C-44ED-B7AE-637F1FC43FAE}" type="presParOf" srcId="{C14C27ED-5828-41AF-9212-DC4B8E24E80B}" destId="{C08554FC-ADD4-477F-BCC2-1F43F14DF083}" srcOrd="1" destOrd="0" presId="urn:microsoft.com/office/officeart/2005/8/layout/pyramid1"/>
    <dgm:cxn modelId="{A07FA631-42D2-4B31-89C7-2459220551D8}" type="presParOf" srcId="{BF07C49A-F4A8-42AE-9956-3DE2F6767B4A}" destId="{935DAF17-BB74-4E2C-90E2-356EC1623BE5}" srcOrd="2" destOrd="0" presId="urn:microsoft.com/office/officeart/2005/8/layout/pyramid1"/>
    <dgm:cxn modelId="{AEE139C7-0BD2-4BD0-963B-6EBF0B726EB8}" type="presParOf" srcId="{935DAF17-BB74-4E2C-90E2-356EC1623BE5}" destId="{A19DA4A9-A095-4E47-83C5-5E4444281712}" srcOrd="0" destOrd="0" presId="urn:microsoft.com/office/officeart/2005/8/layout/pyramid1"/>
    <dgm:cxn modelId="{FC2FFEE0-969E-458A-844B-BE1E85C23176}" type="presParOf" srcId="{935DAF17-BB74-4E2C-90E2-356EC1623BE5}" destId="{97A1BD19-837C-4FD2-BA9A-D42BB04671E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689E5-C4F6-4366-AFCA-74FF72867C58}">
      <dsp:nvSpPr>
        <dsp:cNvPr id="0" name=""/>
        <dsp:cNvSpPr/>
      </dsp:nvSpPr>
      <dsp:spPr>
        <a:xfrm>
          <a:off x="3505200" y="0"/>
          <a:ext cx="3505200" cy="1450446"/>
        </a:xfrm>
        <a:prstGeom prst="trapezoid">
          <a:avLst>
            <a:gd name="adj" fmla="val 12083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400" b="1" kern="1200" dirty="0">
              <a:solidFill>
                <a:schemeClr val="tx1"/>
              </a:solidFill>
            </a:rPr>
            <a:t>Føroyski landbúnaðarpolitikkurin </a:t>
          </a:r>
          <a:r>
            <a:rPr lang="fo-FO" sz="2400" b="1" i="1" kern="1200" dirty="0">
              <a:solidFill>
                <a:schemeClr val="tx1"/>
              </a:solidFill>
            </a:rPr>
            <a:t>Føroya Landsstýri</a:t>
          </a:r>
          <a:endParaRPr lang="fo-FO" sz="2400" b="1" kern="1200" dirty="0">
            <a:solidFill>
              <a:schemeClr val="tx1"/>
            </a:solidFill>
          </a:endParaRPr>
        </a:p>
      </dsp:txBody>
      <dsp:txXfrm>
        <a:off x="3505200" y="0"/>
        <a:ext cx="3505200" cy="1450446"/>
      </dsp:txXfrm>
    </dsp:sp>
    <dsp:sp modelId="{8C5D077D-52A1-4E8F-AB4F-650FEF925489}">
      <dsp:nvSpPr>
        <dsp:cNvPr id="0" name=""/>
        <dsp:cNvSpPr/>
      </dsp:nvSpPr>
      <dsp:spPr>
        <a:xfrm>
          <a:off x="1752599" y="1450446"/>
          <a:ext cx="7010400" cy="1450446"/>
        </a:xfrm>
        <a:prstGeom prst="trapezoid">
          <a:avLst>
            <a:gd name="adj" fmla="val 12083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700" b="1" kern="1200" dirty="0"/>
            <a:t>Umsiting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700" b="1" i="1" kern="1200" dirty="0"/>
            <a:t>BST, BG, HFS, US</a:t>
          </a:r>
        </a:p>
      </dsp:txBody>
      <dsp:txXfrm>
        <a:off x="2979419" y="1450446"/>
        <a:ext cx="4556760" cy="1450446"/>
      </dsp:txXfrm>
    </dsp:sp>
    <dsp:sp modelId="{A19DA4A9-A095-4E47-83C5-5E4444281712}">
      <dsp:nvSpPr>
        <dsp:cNvPr id="0" name=""/>
        <dsp:cNvSpPr/>
      </dsp:nvSpPr>
      <dsp:spPr>
        <a:xfrm>
          <a:off x="0" y="2900892"/>
          <a:ext cx="10515600" cy="1450446"/>
        </a:xfrm>
        <a:prstGeom prst="trapezoid">
          <a:avLst>
            <a:gd name="adj" fmla="val 12083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700" b="1" kern="1200" dirty="0"/>
            <a:t>Føroyskur landbúnaður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o-FO" sz="2700" b="1" i="1" kern="1200" dirty="0"/>
            <a:t>Frá frítíð til vinnu. Føroyskur matur til føroyingar og </a:t>
          </a:r>
          <a:r>
            <a:rPr lang="fo-FO" sz="2700" b="1" i="1" kern="1200" dirty="0" err="1"/>
            <a:t>livibreyði</a:t>
          </a:r>
          <a:r>
            <a:rPr lang="fo-FO" sz="2700" b="1" i="1" kern="1200" dirty="0"/>
            <a:t> hjá føroyskum bóndum</a:t>
          </a:r>
        </a:p>
      </dsp:txBody>
      <dsp:txXfrm>
        <a:off x="1840229" y="2900892"/>
        <a:ext cx="6835140" cy="1450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1E802-CFAE-4CA3-A4BE-24BCD6C93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8404D1B-93E8-4002-B64B-EBA40858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CD3E6C1-B252-4989-9F04-506A4A6E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69D68CA-9200-44D1-96B5-5943D031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AAF20B1-D443-452F-9849-17958C7B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0873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141EF-A449-4ECE-AFB5-613DDCB7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A62578B-1323-46F3-B521-E37818161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19C4C5-3427-4DF4-AD59-6816190E9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3456AA-CD5D-4CCD-A4F4-C98DC0E8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B721EF-1D4B-4023-82AB-6D128A6D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58691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D99A534-E705-43AA-8A08-A4A02CC69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C18A273-86C0-4C0E-B626-BF8F10B08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F50992-E0EF-456E-90F5-B5F6C398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8339A0A-9C00-45EB-8218-0C5B52945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72C125-37F5-4D85-9A7B-299A1786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72278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2E929-09F1-4AE6-A487-0D8DFB19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D52A19-C06D-4E9A-A9F9-C5D9AB064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5BF95E-5ABC-44CD-A730-83EA482E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0BDFDD8-F0CF-4C65-AC68-E7722392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5DFB872-4782-43A1-830D-89CB378E6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18559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35884-813D-471B-B85E-717DA2F57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6E0BF9-5238-40A9-944B-6337E9265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B71D2AE-E7F1-405C-B2BF-414DAEE7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4BF0A09-7BDE-4E31-97BB-6D56F918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FCBC983-B807-499B-9C56-1358821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18690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C80BB-9164-4964-B97C-D598606E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54134DC-A3DF-4435-BA8E-A2C3BCACF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8B3CCE9-2AA9-4D8E-B913-831E525B6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CBF5DD1-2264-4A68-A818-9D14EEBE3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8CEA1F6-AB70-469D-A16A-D669353F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5033AA7-95AF-4E8C-9F1A-8A25B841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94462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57737-05F0-4C1E-87C3-72860318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6663BF7-0805-4D58-8EDA-EA1516272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1876A17-140F-4B21-8B24-71A59D344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25D66BA-EAFE-4A5E-BFAE-8196A5122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5C1C483-90F8-4A07-999F-18347207E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E246A2C-5954-403F-8A4A-2B9F8B30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8A92D79-581C-4234-8B05-02C7E921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63231A8-BE24-473F-BEAB-CB5F86E5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9235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00EF8-DC5D-4F25-8BF5-A648BB6B7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6CBD3DD-8010-4B7B-8742-955B2860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C614E32-178F-4A52-8466-44DB6A73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B5D990A-8C82-4F0A-8C36-2F787116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55159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F8C192F-6980-439B-9C64-E6800EE32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222D90B-AC78-4322-AA23-8EE38782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A3AB44B-274A-4E31-B026-076D36DC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53401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C4B0C-5980-4AC3-A821-95FADA9FA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ED4212-3AF4-4E09-9C7C-A83388A28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8763207-CE66-403C-9A65-DF34AC7D4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00A9416-040F-48C6-BAFE-1CBC68C68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F2BC147-A618-446C-8810-8E301813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4343BD8-91AC-4AB5-98B6-1BF0A6F8A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18786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A6126-81D5-41C4-A1CB-B8E6186A4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3C5BACE-C2C5-4658-BCCB-BFB3D24FC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3B7BE9E-5A40-46BD-9003-51380588D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65CA4CA-42E7-4F1C-B48A-C5B609882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11134AD-9160-4FD9-A9E2-612643BD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222450B-49C5-4824-BA5C-06F5464C9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58230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6A6FAE6-042E-493F-8226-D8239235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DEBB10E-F1D6-42F6-8A67-24371D756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F90D2E9-F601-4844-B4CF-01769EF20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111DF-DB2F-4888-B22B-F77FDA3E9A53}" type="datetimeFigureOut">
              <a:rPr lang="fo-FO" smtClean="0"/>
              <a:t>18.02.2022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F3ECC8-C2B2-44DA-836B-AF74D617C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26E614-7608-4563-A1EE-57C8879A6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1AF39-4F55-4B01-B877-AB8940DBA136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65842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o-F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19E46E-1E0F-485E-A94D-BA9F8D4E8A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VIT KUNDU FINGIÐ MEIRA BURTURÚR SEYÐINUM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FF93108-48BD-46A2-85A8-18A243D8A4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Tx/>
              <a:buChar char="-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Vit mugu fáa meira burturúr føroyskum landbúnaði</a:t>
            </a:r>
          </a:p>
          <a:p>
            <a:pPr marL="342900" indent="-342900">
              <a:buFontTx/>
              <a:buChar char="-"/>
            </a:pP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JENS IVAN Í GERÐINUM, LANDBÚNAÐARRÁÐGEVI</a:t>
            </a:r>
          </a:p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BÚNAÐARSTOVAN</a:t>
            </a:r>
          </a:p>
        </p:txBody>
      </p:sp>
    </p:spTree>
    <p:extLst>
      <p:ext uri="{BB962C8B-B14F-4D97-AF65-F5344CB8AC3E}">
        <p14:creationId xmlns:p14="http://schemas.microsoft.com/office/powerpoint/2010/main" val="2667338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D389C-5071-4880-894A-26C68265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NAKAÐ UM LANDBÚNAÐARPOLITIKK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AC7C215-2D54-49CE-AA35-40F45B1A0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o-FO" b="1" i="1" dirty="0">
                <a:latin typeface="HELVETICA" panose="020B0604020202020204" pitchFamily="34" charset="0"/>
                <a:cs typeface="HELVETICA" panose="020B0604020202020204" pitchFamily="34" charset="0"/>
              </a:rPr>
              <a:t>Hvat er landbúnaðarpolitikkur?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Landbúnaðarpolitikkur er vinnupolitikkur sum viðvíkir    landbúnaðarvinnuni í landinum</a:t>
            </a:r>
          </a:p>
          <a:p>
            <a:pPr marL="0" indent="0">
              <a:buNone/>
            </a:pPr>
            <a:r>
              <a:rPr lang="fo-FO" b="1" i="1" dirty="0">
                <a:latin typeface="HELVETICA" panose="020B0604020202020204" pitchFamily="34" charset="0"/>
                <a:cs typeface="HELVETICA" panose="020B0604020202020204" pitchFamily="34" charset="0"/>
              </a:rPr>
              <a:t>Aðalmálini eru í høvuðsheiti hesi: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Tryggja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matvørutryggleikan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og trygdina innanlands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o-FO" b="1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Varðveita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røktarlandslagið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og lívfrøðiliga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margfeldið</a:t>
            </a: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o-FO" b="1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Burðardyggan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landbúnað yvir alt landið</a:t>
            </a:r>
          </a:p>
          <a:p>
            <a:pPr marL="0" indent="0">
              <a:buNone/>
            </a:pPr>
            <a:endParaRPr lang="fo-FO" b="1" i="1" dirty="0"/>
          </a:p>
        </p:txBody>
      </p:sp>
    </p:spTree>
    <p:extLst>
      <p:ext uri="{BB962C8B-B14F-4D97-AF65-F5344CB8AC3E}">
        <p14:creationId xmlns:p14="http://schemas.microsoft.com/office/powerpoint/2010/main" val="49683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B3FB2B2-5FE9-43F7-B20D-C09CE97C1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VIT EIGA BØ OG HAGA, MEN.....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3440A777-7926-4ACC-A871-55FC01796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Vit hava onga framleiðsluskyldu!</a:t>
            </a:r>
          </a:p>
          <a:p>
            <a:pPr marL="0" indent="0">
              <a:buNone/>
            </a:pP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Bøur fer í órøkt</a:t>
            </a:r>
          </a:p>
          <a:p>
            <a:pPr marL="0" indent="0">
              <a:buNone/>
            </a:pP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Hagarnir verða fleiri og smærri</a:t>
            </a:r>
          </a:p>
          <a:p>
            <a:pPr marL="0" indent="0">
              <a:buNone/>
            </a:pP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Hagar verða seldir, og hoyggj verður keypt, útlendskt væl at merkja. Hegn og pelar mugu eisini til, til alt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ótalið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av høgum. Tað er sjálvandi ikki bíligt, so skjótt er at spara hoyggið burtur. Sum ein sjálvfylgja gongur hetta útyvir skurðin, men gott er, í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kølidiskunum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fæst bíligt útlendsk seyðakjøt.</a:t>
            </a:r>
          </a:p>
          <a:p>
            <a:pPr marL="0" indent="0">
              <a:buNone/>
            </a:pPr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195483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494AC-8AEF-4B74-9CF7-8A7431F1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HVAR VÓRU VIT, HVAR ERU VIT OG HVAT VILJA VIT</a:t>
            </a:r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60B3C0CC-FE3D-4204-B07F-96B197E0C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2109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522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D3F6C4-322C-43AE-BCEF-9EA3A5FE5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AVBJÓÐINGIN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871FD1B-A8E7-4AF3-A87D-F27599F43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Landbúnaður er matur. Kortini er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miðalinntøkan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hjá fulltíðar, vinnurekandi bøndrum langt niðanfyri vanliga arbeiðsmannaløn</a:t>
            </a:r>
          </a:p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Landbúnaður er sera tengdur at, og ávirkaður av veðrinum og veðurlagnum</a:t>
            </a:r>
          </a:p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At røkka eftirspurninginum tekur langa tíð. Meira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kjøtframleiðsla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, meira mjólk, krevur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viðsetu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sum tekur ár</a:t>
            </a:r>
          </a:p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Bøndur kunnu bert virka undir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nátúrugivnu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umstøðunum. Landbúnaður var, og má aftur blíva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burðardyggur</a:t>
            </a: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Matframleiðsla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á landi kann ikki gerast upp í peningi!</a:t>
            </a:r>
          </a:p>
          <a:p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340590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39C77-968F-483B-BC9E-EE6D77C0A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LOYSNIN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88CC6CE-53C2-4530-88B8-D67B981EF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Landbúnaður er ein vistskipan</a:t>
            </a:r>
          </a:p>
          <a:p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Føroyar kann troytast, burðardygt til allar føroyingar, hvat viðvíkir seyða og neytakjøti, mjólk og mjólkarúrdráttum og grasið og fóðri til okkara húsdjór</a:t>
            </a:r>
          </a:p>
          <a:p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Men, vinnan má stuðlast fíggjarliga</a:t>
            </a:r>
          </a:p>
          <a:p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Vinnan má hava eitt framleiðslu endamál</a:t>
            </a:r>
          </a:p>
          <a:p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Føroyar má hava ein landbúnaðarpolitikk</a:t>
            </a:r>
          </a:p>
          <a:p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262347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A5F2F-1361-45BD-8FB3-5C74B46C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TÍÐIN ER NÚ!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0D8BE199-FA93-47AA-9FB9-15F8EB37F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2617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08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F7663-6F03-41E8-AFE2-66974678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TÍÐIN ER NÚ!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2FE1FE-F692-46AA-843C-EEEAD0137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o-FO" b="1" i="1" dirty="0"/>
          </a:p>
          <a:p>
            <a:pPr marL="0" indent="0" algn="ctr">
              <a:buNone/>
            </a:pPr>
            <a:r>
              <a:rPr lang="fo-FO" sz="36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Bøndur skulu bóndum bjóða</a:t>
            </a:r>
          </a:p>
          <a:p>
            <a:pPr marL="0" indent="0">
              <a:buNone/>
            </a:pPr>
            <a:endParaRPr lang="fo-FO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fo-FO" b="1" i="1" dirty="0">
                <a:latin typeface="HELVETICA" panose="020B0604020202020204" pitchFamily="34" charset="0"/>
                <a:cs typeface="HELVETICA" panose="020B0604020202020204" pitchFamily="34" charset="0"/>
              </a:rPr>
              <a:t>Óðalsbøndur og festibøndur</a:t>
            </a:r>
          </a:p>
          <a:p>
            <a:pPr marL="0" indent="0">
              <a:buNone/>
            </a:pPr>
            <a:endParaRPr lang="fo-FO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fo-FO" sz="4800" b="1" dirty="0">
                <a:latin typeface="HELVETICA" panose="020B0604020202020204" pitchFamily="34" charset="0"/>
                <a:cs typeface="HELVETICA" panose="020B0604020202020204" pitchFamily="34" charset="0"/>
              </a:rPr>
              <a:t>TAKK FYRI AT TIT LÝDDU Á</a:t>
            </a:r>
          </a:p>
        </p:txBody>
      </p:sp>
    </p:spTree>
    <p:extLst>
      <p:ext uri="{BB962C8B-B14F-4D97-AF65-F5344CB8AC3E}">
        <p14:creationId xmlns:p14="http://schemas.microsoft.com/office/powerpoint/2010/main" val="350154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FB8007-A669-43A0-932D-F61E23E9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o-FO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E31D75-5C80-49FB-9550-B1851F05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fo-FO" dirty="0"/>
          </a:p>
          <a:p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SEYÐAHALD Í FØROYUM</a:t>
            </a:r>
          </a:p>
          <a:p>
            <a:pPr marL="0" indent="0">
              <a:buNone/>
            </a:pPr>
            <a:endParaRPr lang="fo-FO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VINNULIGT SEYÐAHALD Í FØROYUM</a:t>
            </a:r>
          </a:p>
          <a:p>
            <a:endParaRPr lang="fo-FO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LANDBÚNAÐUR Í FØROYUM OG LANDBÚNAÐUR SUM HEILD</a:t>
            </a:r>
          </a:p>
          <a:p>
            <a:pPr marL="0" indent="0">
              <a:buNone/>
            </a:pPr>
            <a:endParaRPr lang="fo-FO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MÁLSETNINGAR Í FØROYSKUM LANDBÚNAÐI</a:t>
            </a:r>
          </a:p>
          <a:p>
            <a:pPr marL="0" indent="0">
              <a:buNone/>
            </a:pPr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42753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BC38A-6FA1-4FE6-8B94-E4E4ECAF2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FØROYSKT SEYÐAHALD - ALLÝSING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3D724B-E673-4CFB-B9C9-D3446DD05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o-FO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Hvussu lýsa vit føroyskt seyðahald?</a:t>
            </a:r>
          </a:p>
          <a:p>
            <a:pPr marL="0" indent="0" algn="just">
              <a:buNone/>
            </a:pPr>
            <a:endParaRPr lang="fo-FO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Mentan og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mentunararvur</a:t>
            </a: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Røktarlandslag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(</a:t>
            </a:r>
            <a:r>
              <a:rPr lang="fo-FO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da</a:t>
            </a:r>
            <a:r>
              <a:rPr lang="fo-FO" i="1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fo-FO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kulturlandskab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Handverk </a:t>
            </a: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 vaksin læra børn at fletta, hagreiða avroð o.s.fr.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 Samvera og sosialur arvur</a:t>
            </a: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1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33B03-8172-4A4F-B2F6-5404281A0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HÚSDJÓR - ALLÝSING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2F5E17-1D4E-4362-9FFC-FA7980557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o-FO" sz="30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Húsdjór eru villinidjór sum eru tamd og ítøkiliga úrvald og ald eftir </a:t>
            </a:r>
            <a:r>
              <a:rPr lang="fo-FO" sz="3000" b="1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tillagaðum</a:t>
            </a:r>
            <a:r>
              <a:rPr lang="fo-FO" sz="30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 ílegum yvir ættarlið, so tey kunnu liva og virka í sínum umhvørvi saman við menniskjum. Til menniskju at nýta, sambært kynbótararbeiðinum, sum menniskjan hevur alt djórini eftir.</a:t>
            </a:r>
          </a:p>
          <a:p>
            <a:pPr marL="0" indent="0" algn="just">
              <a:buNone/>
            </a:pPr>
            <a:endParaRPr lang="fo-FO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b="1" i="1" dirty="0">
                <a:latin typeface="HELVETICA" panose="020B0604020202020204" pitchFamily="34" charset="0"/>
                <a:cs typeface="HELVETICA" panose="020B0604020202020204" pitchFamily="34" charset="0"/>
              </a:rPr>
              <a:t> Kjøt, mjólk, egg, avroð, skinn, ull og amboð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b="1" i="1" dirty="0">
                <a:latin typeface="HELVETICA" panose="020B0604020202020204" pitchFamily="34" charset="0"/>
                <a:cs typeface="HELVETICA" panose="020B0604020202020204" pitchFamily="34" charset="0"/>
              </a:rPr>
              <a:t> Drátt, flutning og tænastu     			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b="1" i="1" dirty="0">
                <a:latin typeface="HELVETICA" panose="020B0604020202020204" pitchFamily="34" charset="0"/>
                <a:cs typeface="HELVETICA" panose="020B0604020202020204" pitchFamily="34" charset="0"/>
              </a:rPr>
              <a:t> Verju </a:t>
            </a:r>
          </a:p>
          <a:p>
            <a:pPr marL="0" indent="0" algn="just">
              <a:buNone/>
            </a:pPr>
            <a:r>
              <a:rPr lang="fo-FO" b="1" i="1" dirty="0">
                <a:latin typeface="HELVETICA" panose="020B0604020202020204" pitchFamily="34" charset="0"/>
                <a:cs typeface="HELVETICA" panose="020B0604020202020204" pitchFamily="34" charset="0"/>
              </a:rPr>
              <a:t>         		         				</a:t>
            </a:r>
          </a:p>
          <a:p>
            <a:pPr marL="0" indent="0" algn="just">
              <a:buNone/>
            </a:pPr>
            <a:endParaRPr lang="fo-FO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fo-FO" i="1" dirty="0"/>
          </a:p>
        </p:txBody>
      </p:sp>
    </p:spTree>
    <p:extLst>
      <p:ext uri="{BB962C8B-B14F-4D97-AF65-F5344CB8AC3E}">
        <p14:creationId xmlns:p14="http://schemas.microsoft.com/office/powerpoint/2010/main" val="317557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51E40-063F-4D73-A269-40DBFB1F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LANDBÚNAÐUR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58F2F1A-8E99-4609-A84B-9A76821C38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o-FO" dirty="0"/>
              <a:t> </a:t>
            </a:r>
            <a:r>
              <a:rPr lang="fo-FO" sz="4000" dirty="0">
                <a:latin typeface="HELVETICA" panose="020B0604020202020204" pitchFamily="34" charset="0"/>
                <a:cs typeface="HELVETICA" panose="020B0604020202020204" pitchFamily="34" charset="0"/>
              </a:rPr>
              <a:t>Velta </a:t>
            </a:r>
            <a:r>
              <a:rPr lang="fo-FO" sz="4000" dirty="0" err="1">
                <a:latin typeface="HELVETICA" panose="020B0604020202020204" pitchFamily="34" charset="0"/>
                <a:cs typeface="HELVETICA" panose="020B0604020202020204" pitchFamily="34" charset="0"/>
              </a:rPr>
              <a:t>bø</a:t>
            </a:r>
            <a:r>
              <a:rPr lang="fo-FO" sz="4000" dirty="0">
                <a:latin typeface="HELVETICA" panose="020B0604020202020204" pitchFamily="34" charset="0"/>
                <a:cs typeface="HELVETICA" panose="020B0604020202020204" pitchFamily="34" charset="0"/>
              </a:rPr>
              <a:t> og haga, til 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o-FO" sz="4000" dirty="0">
                <a:latin typeface="HELVETICA" panose="020B0604020202020204" pitchFamily="34" charset="0"/>
                <a:cs typeface="HELVETICA" panose="020B0604020202020204" pitchFamily="34" charset="0"/>
              </a:rPr>
              <a:t> ala gras og grøði á, til 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o-FO" sz="4000" dirty="0">
                <a:latin typeface="HELVETICA" panose="020B0604020202020204" pitchFamily="34" charset="0"/>
                <a:cs typeface="HELVETICA" panose="020B0604020202020204" pitchFamily="34" charset="0"/>
              </a:rPr>
              <a:t> ala húsdjór á, til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o-FO" sz="4000" dirty="0">
                <a:latin typeface="HELVETICA" panose="020B0604020202020204" pitchFamily="34" charset="0"/>
                <a:cs typeface="HELVETICA" panose="020B0604020202020204" pitchFamily="34" charset="0"/>
              </a:rPr>
              <a:t> okkum at liva av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D27445AA-0ED3-4F95-8462-B71B48E7EF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Landbúnaður er hornasteinurin undir siðmenning</a:t>
            </a:r>
          </a:p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Landbúnaður hevur gagnnýtt náttúrutilfeingi í yvir 10.000 ár</a:t>
            </a:r>
          </a:p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Føroyska tilveran er grunda á landbúnað</a:t>
            </a:r>
          </a:p>
          <a:p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Uttan landbúnað var ongin siðmenning sum vit kenna hana í dag</a:t>
            </a:r>
          </a:p>
        </p:txBody>
      </p:sp>
    </p:spTree>
    <p:extLst>
      <p:ext uri="{BB962C8B-B14F-4D97-AF65-F5344CB8AC3E}">
        <p14:creationId xmlns:p14="http://schemas.microsoft.com/office/powerpoint/2010/main" val="403737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7BD63-037B-4876-97B7-BE73831F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SEYÐAHALD SUM MENTAN, ELLA SEYÐAHALD SUM LANDBÚNAÐARVINNA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90F0FE7-8DCD-49C5-BADB-709D01229E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FØROYSKT SEYÐAHALD</a:t>
            </a:r>
          </a:p>
          <a:p>
            <a:pPr marL="0" indent="0" algn="just">
              <a:buNone/>
            </a:pP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Mentan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Røktarlandslag</a:t>
            </a: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Handverk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Samvera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74A5F90-9CCC-4F49-8D8E-803CA104C6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SEYÐAHALD SUM VINNA</a:t>
            </a:r>
          </a:p>
          <a:p>
            <a:pPr marL="0" indent="0">
              <a:buNone/>
            </a:pP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Matvørutrygd</a:t>
            </a: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Matvørutryggleiki</a:t>
            </a: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Útjaðaramenning</a:t>
            </a: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o-FO" dirty="0">
                <a:latin typeface="HELVETICA" panose="020B0604020202020204" pitchFamily="34" charset="0"/>
                <a:cs typeface="HELVETICA" panose="020B0604020202020204" pitchFamily="34" charset="0"/>
              </a:rPr>
              <a:t> Burðardygg </a:t>
            </a:r>
            <a:r>
              <a:rPr lang="fo-FO" dirty="0" err="1">
                <a:latin typeface="HELVETICA" panose="020B0604020202020204" pitchFamily="34" charset="0"/>
                <a:cs typeface="HELVETICA" panose="020B0604020202020204" pitchFamily="34" charset="0"/>
              </a:rPr>
              <a:t>tilfeingisvinna</a:t>
            </a: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fo-FO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fo-FO" i="1" dirty="0">
                <a:latin typeface="HELVETICA" panose="020B0604020202020204" pitchFamily="34" charset="0"/>
                <a:cs typeface="HELVETICA" panose="020B0604020202020204" pitchFamily="34" charset="0"/>
              </a:rPr>
              <a:t>HETTA KOMI EG INNÁ  AFTUR UM EINA LØTU</a:t>
            </a:r>
          </a:p>
          <a:p>
            <a:pPr>
              <a:buFont typeface="Wingdings" panose="05000000000000000000" pitchFamily="2" charset="2"/>
              <a:buChar char="Ø"/>
            </a:pPr>
            <a:endParaRPr lang="fo-FO" dirty="0"/>
          </a:p>
          <a:p>
            <a:pPr>
              <a:buFont typeface="Wingdings" panose="05000000000000000000" pitchFamily="2" charset="2"/>
              <a:buChar char="Ø"/>
            </a:pPr>
            <a:endParaRPr lang="fo-FO" dirty="0"/>
          </a:p>
        </p:txBody>
      </p:sp>
    </p:spTree>
    <p:extLst>
      <p:ext uri="{BB962C8B-B14F-4D97-AF65-F5344CB8AC3E}">
        <p14:creationId xmlns:p14="http://schemas.microsoft.com/office/powerpoint/2010/main" val="396148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6C1AC-E141-41DF-A953-4CCA925B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VINNAN 2021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9F0AA82-DD90-4AE7-8B8D-A59FDEFC8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o-FO" dirty="0"/>
              <a:t>  </a:t>
            </a:r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Miðal </a:t>
            </a:r>
            <a:r>
              <a:rPr lang="fo-FO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garðsstødd</a:t>
            </a:r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 177 áseyðir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 Miðal </a:t>
            </a:r>
            <a:r>
              <a:rPr lang="fo-FO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lambsskurður</a:t>
            </a:r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 125 lomb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 0,74 lomb/ærina at taka!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 Hægsta tøka 0,9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sz="3200" dirty="0">
                <a:latin typeface="HELVETICA" panose="020B0604020202020204" pitchFamily="34" charset="0"/>
                <a:cs typeface="HELVETICA" panose="020B0604020202020204" pitchFamily="34" charset="0"/>
              </a:rPr>
              <a:t> Lægsta tøka 0,5</a:t>
            </a:r>
          </a:p>
          <a:p>
            <a:pPr marL="0" indent="0" algn="just">
              <a:buNone/>
            </a:pPr>
            <a:endParaRPr lang="fo-FO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fo-FO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Hetta skal fíggja rentur, avdrøg, rakstrarkostnað og løn til bóndan!</a:t>
            </a:r>
          </a:p>
        </p:txBody>
      </p:sp>
    </p:spTree>
    <p:extLst>
      <p:ext uri="{BB962C8B-B14F-4D97-AF65-F5344CB8AC3E}">
        <p14:creationId xmlns:p14="http://schemas.microsoft.com/office/powerpoint/2010/main" val="73954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5E3E7-F9FF-47D6-83DC-40908E13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DEMOGRAFI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8FA8F2F-70AC-4330-8DE9-9B7BFA9B3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o-FO" sz="3600" dirty="0">
                <a:latin typeface="HELVETICA" panose="020B0604020202020204" pitchFamily="34" charset="0"/>
                <a:cs typeface="HELVETICA" panose="020B0604020202020204" pitchFamily="34" charset="0"/>
              </a:rPr>
              <a:t>347 festarar</a:t>
            </a:r>
          </a:p>
          <a:p>
            <a:pPr algn="just"/>
            <a:r>
              <a:rPr lang="fo-FO" sz="3600" dirty="0">
                <a:latin typeface="HELVETICA" panose="020B0604020202020204" pitchFamily="34" charset="0"/>
                <a:cs typeface="HELVETICA" panose="020B0604020202020204" pitchFamily="34" charset="0"/>
              </a:rPr>
              <a:t>Miðal aldur á festara 56,7 ár</a:t>
            </a:r>
          </a:p>
          <a:p>
            <a:pPr algn="just"/>
            <a:r>
              <a:rPr lang="fo-FO" sz="3600" dirty="0">
                <a:latin typeface="HELVETICA" panose="020B0604020202020204" pitchFamily="34" charset="0"/>
                <a:cs typeface="HELVETICA" panose="020B0604020202020204" pitchFamily="34" charset="0"/>
              </a:rPr>
              <a:t>Elsti festari 91 ár</a:t>
            </a:r>
          </a:p>
          <a:p>
            <a:pPr algn="just"/>
            <a:r>
              <a:rPr lang="fo-FO" sz="3600" dirty="0">
                <a:latin typeface="HELVETICA" panose="020B0604020202020204" pitchFamily="34" charset="0"/>
                <a:cs typeface="HELVETICA" panose="020B0604020202020204" pitchFamily="34" charset="0"/>
              </a:rPr>
              <a:t>Yngsti festari 22 ár</a:t>
            </a:r>
          </a:p>
          <a:p>
            <a:pPr algn="just"/>
            <a:r>
              <a:rPr lang="fo-FO" sz="3600" dirty="0">
                <a:latin typeface="HELVETICA" panose="020B0604020202020204" pitchFamily="34" charset="0"/>
                <a:cs typeface="HELVETICA" panose="020B0604020202020204" pitchFamily="34" charset="0"/>
              </a:rPr>
              <a:t>Festarar omanfyri 70 ár, 47 ella 13,5%</a:t>
            </a:r>
          </a:p>
          <a:p>
            <a:pPr algn="just"/>
            <a:r>
              <a:rPr lang="fo-FO" sz="3600" dirty="0">
                <a:latin typeface="HELVETICA" panose="020B0604020202020204" pitchFamily="34" charset="0"/>
                <a:cs typeface="HELVETICA" panose="020B0604020202020204" pitchFamily="34" charset="0"/>
              </a:rPr>
              <a:t>Festarar kvinnur 57, ella 16,4%</a:t>
            </a:r>
          </a:p>
          <a:p>
            <a:pPr marL="0" indent="0" algn="just">
              <a:buNone/>
            </a:pPr>
            <a:r>
              <a:rPr lang="fo-FO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Lán fíggja eftir § 10a, verða niðurskrivað yvir 25 ár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o-FO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Miðal aldur á festarum 56 ár. </a:t>
            </a:r>
          </a:p>
          <a:p>
            <a:pPr marL="0" indent="0" algn="just">
              <a:buNone/>
            </a:pPr>
            <a:r>
              <a:rPr lang="fo-FO" sz="3600" dirty="0">
                <a:latin typeface="HELVETICA" panose="020B0604020202020204" pitchFamily="34" charset="0"/>
                <a:cs typeface="HELVETICA" panose="020B0604020202020204" pitchFamily="34" charset="0"/>
              </a:rPr>
              <a:t>Kunnu vit vænta menning í landbúnaðinum?</a:t>
            </a:r>
          </a:p>
        </p:txBody>
      </p:sp>
    </p:spTree>
    <p:extLst>
      <p:ext uri="{BB962C8B-B14F-4D97-AF65-F5344CB8AC3E}">
        <p14:creationId xmlns:p14="http://schemas.microsoft.com/office/powerpoint/2010/main" val="93366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F129-CD72-4C38-BFA8-C04733EDC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o-FO" b="1" dirty="0">
                <a:latin typeface="HELVETICA" panose="020B0604020202020204" pitchFamily="34" charset="0"/>
                <a:cs typeface="HELVETICA" panose="020B0604020202020204" pitchFamily="34" charset="0"/>
              </a:rPr>
              <a:t>HVAT ER MÁLIÐ?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C2DBAA-893A-47EA-A92F-7AC76514B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o-FO" sz="9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fo-FO" sz="9600" b="1" dirty="0">
                <a:latin typeface="HELVETICA" panose="020B0604020202020204" pitchFamily="34" charset="0"/>
                <a:cs typeface="HELVETICA" panose="020B0604020202020204" pitchFamily="34" charset="0"/>
              </a:rPr>
              <a:t>ONKI!</a:t>
            </a:r>
          </a:p>
        </p:txBody>
      </p:sp>
    </p:spTree>
    <p:extLst>
      <p:ext uri="{BB962C8B-B14F-4D97-AF65-F5344CB8AC3E}">
        <p14:creationId xmlns:p14="http://schemas.microsoft.com/office/powerpoint/2010/main" val="5067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666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Wingdings</vt:lpstr>
      <vt:lpstr>Office-tema</vt:lpstr>
      <vt:lpstr>VIT KUNDU FINGIÐ MEIRA BURTURÚR SEYÐINUM</vt:lpstr>
      <vt:lpstr>PowerPoint-præsentation</vt:lpstr>
      <vt:lpstr>FØROYSKT SEYÐAHALD - ALLÝSING</vt:lpstr>
      <vt:lpstr>HÚSDJÓR - ALLÝSING</vt:lpstr>
      <vt:lpstr>LANDBÚNAÐUR</vt:lpstr>
      <vt:lpstr>SEYÐAHALD SUM MENTAN, ELLA SEYÐAHALD SUM LANDBÚNAÐARVINNA</vt:lpstr>
      <vt:lpstr>VINNAN 2021 </vt:lpstr>
      <vt:lpstr>DEMOGRAFI</vt:lpstr>
      <vt:lpstr>HVAT ER MÁLIÐ?</vt:lpstr>
      <vt:lpstr>NAKAÐ UM LANDBÚNAÐARPOLITIKK</vt:lpstr>
      <vt:lpstr>VIT EIGA BØ OG HAGA, MEN.....</vt:lpstr>
      <vt:lpstr>HVAR VÓRU VIT, HVAR ERU VIT OG HVAT VILJA VIT</vt:lpstr>
      <vt:lpstr>AVBJÓÐINGIN</vt:lpstr>
      <vt:lpstr>LOYSNIN</vt:lpstr>
      <vt:lpstr>TÍÐIN ER NÚ!</vt:lpstr>
      <vt:lpstr>TÍÐIN ER NÚ!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 KUNDI FINGIÐ NÓGV MEIRA BURTURÚR SEYÐINUM</dc:title>
  <dc:creator>Jens Ivan í Gerðinum</dc:creator>
  <cp:lastModifiedBy>Simun Gullaksen</cp:lastModifiedBy>
  <cp:revision>48</cp:revision>
  <dcterms:created xsi:type="dcterms:W3CDTF">2022-02-09T09:38:33Z</dcterms:created>
  <dcterms:modified xsi:type="dcterms:W3CDTF">2022-02-18T20:15:30Z</dcterms:modified>
</cp:coreProperties>
</file>