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3" r:id="rId2"/>
    <p:sldId id="294" r:id="rId3"/>
    <p:sldId id="295" r:id="rId4"/>
    <p:sldId id="260" r:id="rId5"/>
    <p:sldId id="264" r:id="rId6"/>
    <p:sldId id="296" r:id="rId7"/>
    <p:sldId id="268" r:id="rId8"/>
    <p:sldId id="297" r:id="rId9"/>
    <p:sldId id="298" r:id="rId10"/>
    <p:sldId id="275" r:id="rId11"/>
    <p:sldId id="266" r:id="rId12"/>
    <p:sldId id="267" r:id="rId13"/>
    <p:sldId id="293" r:id="rId14"/>
    <p:sldId id="276" r:id="rId15"/>
    <p:sldId id="292" r:id="rId16"/>
    <p:sldId id="277" r:id="rId17"/>
    <p:sldId id="278" r:id="rId18"/>
    <p:sldId id="279" r:id="rId19"/>
    <p:sldId id="269" r:id="rId20"/>
    <p:sldId id="280" r:id="rId21"/>
    <p:sldId id="282" r:id="rId22"/>
    <p:sldId id="288" r:id="rId23"/>
    <p:sldId id="287" r:id="rId24"/>
    <p:sldId id="289" r:id="rId25"/>
    <p:sldId id="290" r:id="rId26"/>
    <p:sldId id="271" r:id="rId27"/>
    <p:sldId id="272" r:id="rId28"/>
    <p:sldId id="283" r:id="rId29"/>
    <p:sldId id="299" r:id="rId30"/>
  </p:sldIdLst>
  <p:sldSz cx="9144000" cy="6858000" type="screen4x3"/>
  <p:notesSz cx="6669088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E40"/>
    <a:srgbClr val="00B050"/>
    <a:srgbClr val="779BBB"/>
    <a:srgbClr val="004E7D"/>
    <a:srgbClr val="0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6" autoAdjust="0"/>
    <p:restoredTop sz="94660" autoAdjust="0"/>
  </p:normalViewPr>
  <p:slideViewPr>
    <p:cSldViewPr snapToGrid="0" snapToObjects="1">
      <p:cViewPr varScale="1">
        <p:scale>
          <a:sx n="94" d="100"/>
          <a:sy n="94" d="100"/>
        </p:scale>
        <p:origin x="102" y="27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88"/>
    </p:cViewPr>
  </p:sorterViewPr>
  <p:notesViewPr>
    <p:cSldViewPr snapToGrid="0" snapToObjects="1">
      <p:cViewPr varScale="1">
        <p:scale>
          <a:sx n="63" d="100"/>
          <a:sy n="63" d="100"/>
        </p:scale>
        <p:origin x="34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tur.local\Users\eydfinnm\Documents\Documents\Seydur\AseydatalidIFoeroyum\AseydatalPrMarkatalsbygd_1873_2007_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Suðuroy</a:t>
            </a:r>
          </a:p>
        </c:rich>
      </c:tx>
      <c:layout>
        <c:manualLayout>
          <c:xMode val="edge"/>
          <c:yMode val="edge"/>
          <c:x val="0.4622866703339092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o-FO"/>
        </a:p>
      </c:txPr>
    </c:title>
    <c:autoTitleDeleted val="0"/>
    <c:plotArea>
      <c:layout>
        <c:manualLayout>
          <c:layoutTarget val="inner"/>
          <c:xMode val="edge"/>
          <c:yMode val="edge"/>
          <c:x val="8.5379635453760636E-2"/>
          <c:y val="0.12508211175373191"/>
          <c:w val="0.89799282249236101"/>
          <c:h val="0.49603710429433523"/>
        </c:manualLayout>
      </c:layout>
      <c:barChart>
        <c:barDir val="col"/>
        <c:grouping val="clustered"/>
        <c:varyColors val="0"/>
        <c:ser>
          <c:idx val="0"/>
          <c:order val="0"/>
          <c:tx>
            <c:v>1873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Sheet1!$E$81:$E$90</c:f>
              <c:strCache>
                <c:ptCount val="10"/>
                <c:pt idx="0">
                  <c:v>Sumba</c:v>
                </c:pt>
                <c:pt idx="1">
                  <c:v>Vágur</c:v>
                </c:pt>
                <c:pt idx="2">
                  <c:v>Nes (V)</c:v>
                </c:pt>
                <c:pt idx="3">
                  <c:v>Porkeri</c:v>
                </c:pt>
                <c:pt idx="4">
                  <c:v>Hov</c:v>
                </c:pt>
                <c:pt idx="5">
                  <c:v>Fámjin</c:v>
                </c:pt>
                <c:pt idx="6">
                  <c:v>Øravík</c:v>
                </c:pt>
                <c:pt idx="7">
                  <c:v>Trongisvágur</c:v>
                </c:pt>
                <c:pt idx="8">
                  <c:v>Froðba</c:v>
                </c:pt>
                <c:pt idx="9">
                  <c:v>Hvalba</c:v>
                </c:pt>
              </c:strCache>
            </c:strRef>
          </c:cat>
          <c:val>
            <c:numRef>
              <c:f>Sheet1!$N$81:$N$90</c:f>
              <c:numCache>
                <c:formatCode>0.0</c:formatCode>
                <c:ptCount val="10"/>
                <c:pt idx="0">
                  <c:v>0.96561239279588362</c:v>
                </c:pt>
                <c:pt idx="1">
                  <c:v>1.012171254237288</c:v>
                </c:pt>
                <c:pt idx="2">
                  <c:v>0.56415083333333338</c:v>
                </c:pt>
                <c:pt idx="3">
                  <c:v>1.2989559139784945</c:v>
                </c:pt>
                <c:pt idx="4">
                  <c:v>1.0179040632054177</c:v>
                </c:pt>
                <c:pt idx="5">
                  <c:v>1.4743396270396272</c:v>
                </c:pt>
                <c:pt idx="6">
                  <c:v>1.3996529411764709</c:v>
                </c:pt>
                <c:pt idx="7">
                  <c:v>1.7923194117647057</c:v>
                </c:pt>
                <c:pt idx="8">
                  <c:v>1.3947959302325581</c:v>
                </c:pt>
                <c:pt idx="9">
                  <c:v>1.4438832997176279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36-421E-BD08-EAE238709ADB}"/>
            </c:ext>
          </c:extLst>
        </c:ser>
        <c:ser>
          <c:idx val="1"/>
          <c:order val="1"/>
          <c:tx>
            <c:v>2007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Sheet1!$E$81:$E$90</c:f>
              <c:strCache>
                <c:ptCount val="10"/>
                <c:pt idx="0">
                  <c:v>Sumba</c:v>
                </c:pt>
                <c:pt idx="1">
                  <c:v>Vágur</c:v>
                </c:pt>
                <c:pt idx="2">
                  <c:v>Nes (V)</c:v>
                </c:pt>
                <c:pt idx="3">
                  <c:v>Porkeri</c:v>
                </c:pt>
                <c:pt idx="4">
                  <c:v>Hov</c:v>
                </c:pt>
                <c:pt idx="5">
                  <c:v>Fámjin</c:v>
                </c:pt>
                <c:pt idx="6">
                  <c:v>Øravík</c:v>
                </c:pt>
                <c:pt idx="7">
                  <c:v>Trongisvágur</c:v>
                </c:pt>
                <c:pt idx="8">
                  <c:v>Froðba</c:v>
                </c:pt>
                <c:pt idx="9">
                  <c:v>Hvalba</c:v>
                </c:pt>
              </c:strCache>
            </c:strRef>
          </c:cat>
          <c:val>
            <c:numRef>
              <c:f>Sheet1!$O$81:$O$90</c:f>
              <c:numCache>
                <c:formatCode>0.0</c:formatCode>
                <c:ptCount val="10"/>
                <c:pt idx="0">
                  <c:v>0.83215376940133057</c:v>
                </c:pt>
                <c:pt idx="1">
                  <c:v>0.86698757259001158</c:v>
                </c:pt>
                <c:pt idx="2">
                  <c:v>0.4801283687943263</c:v>
                </c:pt>
                <c:pt idx="3">
                  <c:v>1.1505038095238096</c:v>
                </c:pt>
                <c:pt idx="4">
                  <c:v>0.92975567010309279</c:v>
                </c:pt>
                <c:pt idx="5">
                  <c:v>1.0980758680555556</c:v>
                </c:pt>
                <c:pt idx="6">
                  <c:v>1.9828416666666668</c:v>
                </c:pt>
                <c:pt idx="7">
                  <c:v>1.3482048672566371</c:v>
                </c:pt>
                <c:pt idx="8">
                  <c:v>1.0710040178571429</c:v>
                </c:pt>
                <c:pt idx="9">
                  <c:v>1.2170645018701121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36-421E-BD08-EAE238709ADB}"/>
            </c:ext>
          </c:extLst>
        </c:ser>
        <c:ser>
          <c:idx val="2"/>
          <c:order val="2"/>
          <c:tx>
            <c:v>2020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Sheet1!$E$81:$E$90</c:f>
              <c:strCache>
                <c:ptCount val="10"/>
                <c:pt idx="0">
                  <c:v>Sumba</c:v>
                </c:pt>
                <c:pt idx="1">
                  <c:v>Vágur</c:v>
                </c:pt>
                <c:pt idx="2">
                  <c:v>Nes (V)</c:v>
                </c:pt>
                <c:pt idx="3">
                  <c:v>Porkeri</c:v>
                </c:pt>
                <c:pt idx="4">
                  <c:v>Hov</c:v>
                </c:pt>
                <c:pt idx="5">
                  <c:v>Fámjin</c:v>
                </c:pt>
                <c:pt idx="6">
                  <c:v>Øravík</c:v>
                </c:pt>
                <c:pt idx="7">
                  <c:v>Trongisvágur</c:v>
                </c:pt>
                <c:pt idx="8">
                  <c:v>Froðba</c:v>
                </c:pt>
                <c:pt idx="9">
                  <c:v>Hvalba</c:v>
                </c:pt>
              </c:strCache>
            </c:strRef>
          </c:cat>
          <c:val>
            <c:numRef>
              <c:f>Sheet1!$P$81:$P$90</c:f>
              <c:numCache>
                <c:formatCode>0.0</c:formatCode>
                <c:ptCount val="10"/>
                <c:pt idx="0">
                  <c:v>0.8471813769751696</c:v>
                </c:pt>
                <c:pt idx="1">
                  <c:v>0.86698757259001158</c:v>
                </c:pt>
                <c:pt idx="2">
                  <c:v>0.32704396135265706</c:v>
                </c:pt>
                <c:pt idx="3">
                  <c:v>1.1505038095238096</c:v>
                </c:pt>
                <c:pt idx="4">
                  <c:v>0.92975567010309279</c:v>
                </c:pt>
                <c:pt idx="5">
                  <c:v>1.0980758680555556</c:v>
                </c:pt>
                <c:pt idx="6">
                  <c:v>1.9828416666666668</c:v>
                </c:pt>
                <c:pt idx="7">
                  <c:v>1.3482048672566371</c:v>
                </c:pt>
                <c:pt idx="8">
                  <c:v>0.90598527190332323</c:v>
                </c:pt>
                <c:pt idx="9">
                  <c:v>1.3584010246679314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36-421E-BD08-EAE238709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0961080"/>
        <c:axId val="604533152"/>
      </c:barChart>
      <c:catAx>
        <c:axId val="450961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o-FO"/>
          </a:p>
        </c:txPr>
        <c:crossAx val="604533152"/>
        <c:crosses val="autoZero"/>
        <c:auto val="1"/>
        <c:lblAlgn val="ctr"/>
        <c:lblOffset val="100"/>
        <c:noMultiLvlLbl val="0"/>
      </c:catAx>
      <c:valAx>
        <c:axId val="604533152"/>
        <c:scaling>
          <c:orientation val="minMax"/>
          <c:max val="2"/>
        </c:scaling>
        <c:delete val="0"/>
        <c:axPos val="l"/>
        <c:majorGridlines>
          <c:spPr>
            <a:ln w="6350" cap="flat" cmpd="sng" algn="ctr">
              <a:solidFill>
                <a:schemeClr val="tx2"/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Hektarar/ær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o-F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o-FO"/>
          </a:p>
        </c:txPr>
        <c:crossAx val="450961080"/>
        <c:crosses val="autoZero"/>
        <c:crossBetween val="between"/>
        <c:majorUnit val="1"/>
        <c:minorUnit val="0.5"/>
      </c:valAx>
      <c:spPr>
        <a:noFill/>
        <a:ln w="3175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41283782184566326"/>
          <c:y val="0.90797535041647082"/>
          <c:w val="0.26084449873039256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o-F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o-F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C1AA74-29C7-0CA3-7BD5-16B51A02C6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o-F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7114D-A639-5F04-2F84-155C78DC0B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o-F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28B75-724E-BC82-DF4A-0BFB2222BD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o-F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219FE-B769-4581-E1ED-AE262C740C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9E44E-9634-4511-B299-7A47BB31992A}" type="slidenum">
              <a:rPr lang="fo-FO" smtClean="0"/>
              <a:t>‹#›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2314995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o-F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521E9-861C-4F1E-98B5-5325D8B1FE93}" type="datetimeFigureOut">
              <a:rPr lang="fo-FO" smtClean="0"/>
              <a:t>17-02-2023</a:t>
            </a:fld>
            <a:endParaRPr lang="fo-F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o-F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o-F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o-F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49802-9E50-4C61-9EBD-43DDA0831594}" type="slidenum">
              <a:rPr lang="fo-FO" smtClean="0"/>
              <a:t>‹#›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123318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49802-9E50-4C61-9EBD-43DDA0831594}" type="slidenum">
              <a:rPr lang="fo-FO" smtClean="0"/>
              <a:t>11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152837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o-FO" dirty="0"/>
              <a:t>Lítla Dímun 0,2 ha/ær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49802-9E50-4C61-9EBD-43DDA0831594}" type="slidenum">
              <a:rPr lang="fo-FO" smtClean="0"/>
              <a:t>28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81880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undirvísingarframlø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F_Logo.pdf">
            <a:extLst>
              <a:ext uri="{FF2B5EF4-FFF2-40B4-BE49-F238E27FC236}">
                <a16:creationId xmlns:a16="http://schemas.microsoft.com/office/drawing/2014/main" id="{0292BA4A-8D17-938C-7E81-3A90EB35BA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0" t="41571" r="33694" b="44231"/>
          <a:stretch>
            <a:fillRect/>
          </a:stretch>
        </p:blipFill>
        <p:spPr bwMode="auto">
          <a:xfrm>
            <a:off x="3771900" y="5775325"/>
            <a:ext cx="16557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9DC54C-A05A-713F-2D99-859EA2407A6E}"/>
              </a:ext>
            </a:extLst>
          </p:cNvPr>
          <p:cNvSpPr/>
          <p:nvPr userDrawn="1"/>
        </p:nvSpPr>
        <p:spPr>
          <a:xfrm>
            <a:off x="3400425" y="5926138"/>
            <a:ext cx="1806575" cy="776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1" descr="FF_Logo_horisontal.ai">
            <a:extLst>
              <a:ext uri="{FF2B5EF4-FFF2-40B4-BE49-F238E27FC236}">
                <a16:creationId xmlns:a16="http://schemas.microsoft.com/office/drawing/2014/main" id="{72983EDD-0070-74BD-4231-BC58329FB0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3" t="50682" r="46519" b="45273"/>
          <a:stretch>
            <a:fillRect/>
          </a:stretch>
        </p:blipFill>
        <p:spPr bwMode="auto">
          <a:xfrm>
            <a:off x="6081713" y="6194425"/>
            <a:ext cx="30765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4981" y="155575"/>
            <a:ext cx="8229600" cy="614362"/>
          </a:xfrm>
        </p:spPr>
        <p:txBody>
          <a:bodyPr lIns="0" tIns="0" rIns="0" bIns="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rgbClr val="004E7D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o-FO" dirty="0" err="1"/>
              <a:t>Click</a:t>
            </a:r>
            <a:r>
              <a:rPr lang="fo-FO" dirty="0"/>
              <a:t> </a:t>
            </a:r>
            <a:r>
              <a:rPr lang="fo-FO" dirty="0" err="1"/>
              <a:t>to</a:t>
            </a:r>
            <a:r>
              <a:rPr lang="fo-FO" dirty="0"/>
              <a:t> </a:t>
            </a:r>
            <a:r>
              <a:rPr lang="fo-FO" dirty="0" err="1"/>
              <a:t>edit</a:t>
            </a:r>
            <a:r>
              <a:rPr lang="fo-FO" dirty="0"/>
              <a:t> Master </a:t>
            </a:r>
            <a:r>
              <a:rPr lang="fo-FO" dirty="0" err="1"/>
              <a:t>title</a:t>
            </a:r>
            <a:r>
              <a:rPr lang="fo-FO" dirty="0"/>
              <a:t> </a:t>
            </a:r>
            <a:r>
              <a:rPr lang="fo-FO" dirty="0" err="1"/>
              <a:t>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926166"/>
            <a:ext cx="8229600" cy="3981611"/>
          </a:xfrm>
        </p:spPr>
        <p:txBody>
          <a:bodyPr lIns="0" tIns="0" rIns="0" bIns="0"/>
          <a:lstStyle>
            <a:lvl1pPr>
              <a:defRPr sz="2000"/>
            </a:lvl1pPr>
            <a:lvl3pPr>
              <a:defRPr sz="1800"/>
            </a:lvl3pPr>
          </a:lstStyle>
          <a:p>
            <a:pPr lvl="0"/>
            <a:r>
              <a:rPr lang="fo-FO" dirty="0"/>
              <a:t>Click to edit Master text styles</a:t>
            </a:r>
          </a:p>
          <a:p>
            <a:pPr lvl="1"/>
            <a:r>
              <a:rPr lang="fo-FO" dirty="0"/>
              <a:t>Second level</a:t>
            </a:r>
          </a:p>
          <a:p>
            <a:pPr lvl="2"/>
            <a:r>
              <a:rPr lang="fo-FO" dirty="0"/>
              <a:t>Third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F2F59E5-B119-07B5-01C9-233B8EF0168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CB33D-ABE9-4A6A-821A-3E216F871C0D}" type="datetime1">
              <a:rPr lang="en-US" smtClean="0"/>
              <a:t>2/17/2023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AE612C-B42E-010A-4BFD-5BC061CDC3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505200" y="63373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62BDF500-4A78-447A-9DDB-93C2F119784B}" type="slidenum">
              <a:rPr lang="en-US" altLang="fo-FO"/>
              <a:pPr/>
              <a:t>‹#›</a:t>
            </a:fld>
            <a:endParaRPr lang="en-US" altLang="fo-FO"/>
          </a:p>
        </p:txBody>
      </p:sp>
    </p:spTree>
    <p:extLst>
      <p:ext uri="{BB962C8B-B14F-4D97-AF65-F5344CB8AC3E}">
        <p14:creationId xmlns:p14="http://schemas.microsoft.com/office/powerpoint/2010/main" val="386900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ndirvísingarframlø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F_Logo.pdf">
            <a:extLst>
              <a:ext uri="{FF2B5EF4-FFF2-40B4-BE49-F238E27FC236}">
                <a16:creationId xmlns:a16="http://schemas.microsoft.com/office/drawing/2014/main" id="{D021CF7C-EAA4-0AE7-1784-018965592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0" t="41571" r="33694" b="44231"/>
          <a:stretch>
            <a:fillRect/>
          </a:stretch>
        </p:blipFill>
        <p:spPr bwMode="auto">
          <a:xfrm>
            <a:off x="3771900" y="5775325"/>
            <a:ext cx="16557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8E49C7-6E70-1826-043E-AA4672342E86}"/>
              </a:ext>
            </a:extLst>
          </p:cNvPr>
          <p:cNvSpPr/>
          <p:nvPr userDrawn="1"/>
        </p:nvSpPr>
        <p:spPr>
          <a:xfrm>
            <a:off x="3400425" y="5926138"/>
            <a:ext cx="1806575" cy="776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0400"/>
            <a:ext cx="4038600" cy="4207933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buNone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o-FO" dirty="0"/>
              <a:t>Click to edit Master text styles</a:t>
            </a:r>
          </a:p>
          <a:p>
            <a:pPr lvl="1"/>
            <a:r>
              <a:rPr lang="fo-FO" dirty="0"/>
              <a:t>Second level</a:t>
            </a:r>
          </a:p>
          <a:p>
            <a:pPr lvl="2"/>
            <a:r>
              <a:rPr lang="fo-FO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0400"/>
            <a:ext cx="4038600" cy="4207933"/>
          </a:xfrm>
        </p:spPr>
        <p:txBody>
          <a:bodyPr t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buNone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o-FO" dirty="0"/>
              <a:t>Click to edit Master text styles</a:t>
            </a:r>
          </a:p>
          <a:p>
            <a:pPr lvl="1"/>
            <a:r>
              <a:rPr lang="fo-FO" dirty="0"/>
              <a:t>Second level</a:t>
            </a:r>
          </a:p>
          <a:p>
            <a:pPr lvl="2"/>
            <a:r>
              <a:rPr lang="fo-FO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A0EAB34-8287-3F16-D77C-8CD4AA22A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o-F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4AB3F3-A3B8-FD75-DC4C-E7EBC84397C2}"/>
              </a:ext>
            </a:extLst>
          </p:cNvPr>
          <p:cNvSpPr txBox="1"/>
          <p:nvPr userDrawn="1"/>
        </p:nvSpPr>
        <p:spPr>
          <a:xfrm>
            <a:off x="8343817" y="6527984"/>
            <a:ext cx="68596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C7068CA7-D871-42FC-9A89-7833F66CC87B}" type="slidenum">
              <a:rPr lang="en-US" altLang="fo-FO" sz="900" smtClean="0"/>
              <a:pPr/>
              <a:t>‹#›</a:t>
            </a:fld>
            <a:r>
              <a:rPr lang="en-US" altLang="fo-FO" sz="900" dirty="0"/>
              <a:t> av 29</a:t>
            </a:r>
          </a:p>
        </p:txBody>
      </p:sp>
    </p:spTree>
    <p:extLst>
      <p:ext uri="{BB962C8B-B14F-4D97-AF65-F5344CB8AC3E}">
        <p14:creationId xmlns:p14="http://schemas.microsoft.com/office/powerpoint/2010/main" val="243083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0F26B-607D-3019-C303-3FC971A9D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o-F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2A913B-2E85-D5B6-998A-89CA4605B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7D535E-EF38-4B2D-81C9-98678058E5E5}" type="datetime1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3E9DD9-25C0-F1D4-142B-9DEE503EF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‹#› av 29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9CAA4D-7E5F-9435-78E8-6CFEE9DDA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005AA-3167-44AB-8357-4C0B2BEB1AC3}" type="slidenum">
              <a:rPr lang="en-US" altLang="fo-FO" smtClean="0"/>
              <a:pPr/>
              <a:t>‹#›</a:t>
            </a:fld>
            <a:r>
              <a:rPr lang="en-US" altLang="fo-FO" dirty="0"/>
              <a:t> av 29</a:t>
            </a:r>
          </a:p>
        </p:txBody>
      </p:sp>
    </p:spTree>
    <p:extLst>
      <p:ext uri="{BB962C8B-B14F-4D97-AF65-F5344CB8AC3E}">
        <p14:creationId xmlns:p14="http://schemas.microsoft.com/office/powerpoint/2010/main" val="45586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llum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F_Logo.pdf">
            <a:extLst>
              <a:ext uri="{FF2B5EF4-FFF2-40B4-BE49-F238E27FC236}">
                <a16:creationId xmlns:a16="http://schemas.microsoft.com/office/drawing/2014/main" id="{C7BCB390-A42A-AD1C-E094-EF2E5520F0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0" t="41571" r="33694" b="44231"/>
          <a:stretch>
            <a:fillRect/>
          </a:stretch>
        </p:blipFill>
        <p:spPr bwMode="auto">
          <a:xfrm>
            <a:off x="3771900" y="5775325"/>
            <a:ext cx="16557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Outline copy.ai">
            <a:extLst>
              <a:ext uri="{FF2B5EF4-FFF2-40B4-BE49-F238E27FC236}">
                <a16:creationId xmlns:a16="http://schemas.microsoft.com/office/drawing/2014/main" id="{5797970C-F96C-F0A8-C4E9-44AA2589C1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0" t="34206" r="38141" b="33202"/>
          <a:stretch>
            <a:fillRect/>
          </a:stretch>
        </p:blipFill>
        <p:spPr bwMode="auto">
          <a:xfrm rot="761910">
            <a:off x="4605338" y="-766763"/>
            <a:ext cx="5318125" cy="675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>
            <a:normAutofit/>
          </a:bodyPr>
          <a:lstStyle>
            <a:lvl1pPr algn="ctr">
              <a:defRPr sz="3600" b="1" cap="none"/>
            </a:lvl1pPr>
          </a:lstStyle>
          <a:p>
            <a:r>
              <a:rPr lang="fo-FO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779BB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o-FO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FE7A27F-41B3-E673-0989-CD2E6666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AF4ED-3327-4F25-9C29-61CBB4486AB2}" type="datetime1">
              <a:rPr lang="en-US" smtClean="0"/>
              <a:t>2/17/2023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F033DF1-F33B-3349-1FE0-1567C229B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 av 29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A2B1BDA-3127-C0B7-1188-30507140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0D2FD-A88C-4A3C-8356-F015D9CED781}" type="slidenum">
              <a:rPr lang="en-US" altLang="fo-FO" smtClean="0"/>
              <a:pPr/>
              <a:t>‹#›</a:t>
            </a:fld>
            <a:r>
              <a:rPr lang="en-US" altLang="fo-FO" dirty="0"/>
              <a:t> av 29</a:t>
            </a:r>
          </a:p>
        </p:txBody>
      </p:sp>
    </p:spTree>
    <p:extLst>
      <p:ext uri="{BB962C8B-B14F-4D97-AF65-F5344CB8AC3E}">
        <p14:creationId xmlns:p14="http://schemas.microsoft.com/office/powerpoint/2010/main" val="60169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30B51-6BB0-8F71-AEE2-EDB315892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o-FO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25121E-425A-8BC2-5058-FC261EAA2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91092A-9A33-4496-BB37-E3396EC4C833}" type="datetime1">
              <a:rPr lang="en-US" smtClean="0"/>
              <a:t>2/17/2023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010CC73-2877-32AA-42FE-F0F6513D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‹#› av 29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1783AA-F4CB-54C3-6D61-85DD0136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8CA7-D871-42FC-9A89-7833F66CC87B}" type="slidenum">
              <a:rPr lang="en-US" altLang="fo-FO" smtClean="0"/>
              <a:pPr/>
              <a:t>‹#›</a:t>
            </a:fld>
            <a:r>
              <a:rPr lang="en-US" altLang="fo-FO" dirty="0"/>
              <a:t> av 29</a:t>
            </a:r>
          </a:p>
        </p:txBody>
      </p:sp>
    </p:spTree>
    <p:extLst>
      <p:ext uri="{BB962C8B-B14F-4D97-AF65-F5344CB8AC3E}">
        <p14:creationId xmlns:p14="http://schemas.microsoft.com/office/powerpoint/2010/main" val="340312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6FE1977-6A75-DB4A-F839-89A95D8F73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25463"/>
            <a:ext cx="8229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o-FO" altLang="fo-FO" dirty="0"/>
              <a:t>Yvirskrift</a:t>
            </a:r>
            <a:endParaRPr lang="en-US" altLang="fo-FO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94C11F2-E932-CC8D-4C6D-FA76E1113B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22400" y="1600200"/>
            <a:ext cx="72644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o-FO" altLang="fo-FO"/>
              <a:t>Click to edit Master text styles</a:t>
            </a:r>
          </a:p>
          <a:p>
            <a:pPr lvl="1"/>
            <a:r>
              <a:rPr lang="fo-FO" altLang="fo-FO"/>
              <a:t>Second level</a:t>
            </a:r>
          </a:p>
          <a:p>
            <a:pPr lvl="2"/>
            <a:r>
              <a:rPr lang="fo-FO" altLang="fo-FO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5C4CD-A3A5-D22C-84A5-0E07AE78D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DFAEDB2-FCF4-4CD4-B430-79F151EA4D40}" type="datetime1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35538-ED49-1DFA-D48B-B45ECCF0A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‹#› av 29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C1DDF-34E7-2650-F54C-E10608517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7068CA7-D871-42FC-9A89-7833F66CC87B}" type="slidenum">
              <a:rPr lang="en-US" altLang="fo-FO" smtClean="0"/>
              <a:pPr/>
              <a:t>‹#›</a:t>
            </a:fld>
            <a:r>
              <a:rPr lang="en-US" altLang="fo-FO" dirty="0"/>
              <a:t> av 29</a:t>
            </a:r>
          </a:p>
        </p:txBody>
      </p:sp>
      <p:pic>
        <p:nvPicPr>
          <p:cNvPr id="1031" name="Picture 7" descr="FF_Logo.pdf">
            <a:extLst>
              <a:ext uri="{FF2B5EF4-FFF2-40B4-BE49-F238E27FC236}">
                <a16:creationId xmlns:a16="http://schemas.microsoft.com/office/drawing/2014/main" id="{3C48D5A4-7F7A-0E76-7ABB-8A01833D568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0" t="41571" r="33694" b="44231"/>
          <a:stretch>
            <a:fillRect/>
          </a:stretch>
        </p:blipFill>
        <p:spPr bwMode="auto">
          <a:xfrm>
            <a:off x="3771900" y="5775325"/>
            <a:ext cx="16557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4" r:id="rId3"/>
    <p:sldLayoutId id="2147483793" r:id="rId4"/>
    <p:sldLayoutId id="2147483795" r:id="rId5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04E7D"/>
          </a:solidFill>
          <a:latin typeface="Arial Black"/>
          <a:ea typeface="ＭＳ Ｐゴシック" charset="-128"/>
          <a:cs typeface="Arial Black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4E7D"/>
          </a:solidFill>
          <a:latin typeface="Arial Black" charset="0"/>
          <a:ea typeface="ＭＳ Ｐゴシック" charset="-128"/>
          <a:cs typeface="Arial Black" panose="020B0A040201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4E7D"/>
          </a:solidFill>
          <a:latin typeface="Arial Black" charset="0"/>
          <a:ea typeface="ＭＳ Ｐゴシック" charset="-128"/>
          <a:cs typeface="Arial Black" panose="020B0A040201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4E7D"/>
          </a:solidFill>
          <a:latin typeface="Arial Black" charset="0"/>
          <a:ea typeface="ＭＳ Ｐゴシック" charset="-128"/>
          <a:cs typeface="Arial Black" panose="020B0A040201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4E7D"/>
          </a:solidFill>
          <a:latin typeface="Arial Black" charset="0"/>
          <a:ea typeface="ＭＳ Ｐゴシック" charset="-128"/>
          <a:cs typeface="Arial Black" panose="020B0A040201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004E7D"/>
          </a:solidFill>
          <a:latin typeface="Arial Black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004E7D"/>
          </a:solidFill>
          <a:latin typeface="Arial Black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004E7D"/>
          </a:solidFill>
          <a:latin typeface="Arial Black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004E7D"/>
          </a:solidFill>
          <a:latin typeface="Arial Black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>
            <a:extLst>
              <a:ext uri="{FF2B5EF4-FFF2-40B4-BE49-F238E27FC236}">
                <a16:creationId xmlns:a16="http://schemas.microsoft.com/office/drawing/2014/main" id="{489DE745-219B-5CED-79F8-815E774B4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17" y="900219"/>
            <a:ext cx="7772400" cy="3014833"/>
          </a:xfrm>
        </p:spPr>
        <p:txBody>
          <a:bodyPr>
            <a:normAutofit/>
          </a:bodyPr>
          <a:lstStyle/>
          <a:p>
            <a:pPr eaLnBrk="1" hangingPunct="1"/>
            <a: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lack" panose="020B0A04020102020204" pitchFamily="34" charset="0"/>
              </a:rPr>
              <a:t> </a:t>
            </a:r>
            <a:r>
              <a:rPr lang="da-DK" altLang="fo-FO" sz="4400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lack" panose="020B0A04020102020204" pitchFamily="34" charset="0"/>
              </a:rPr>
              <a:t>Áseyðatalið</a:t>
            </a:r>
            <a:r>
              <a:rPr lang="da-DK" altLang="fo-FO" sz="4400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lack" panose="020B0A04020102020204" pitchFamily="34" charset="0"/>
              </a:rPr>
              <a:t> í </a:t>
            </a:r>
            <a:r>
              <a:rPr lang="da-DK" altLang="fo-FO" sz="4400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lack" panose="020B0A04020102020204" pitchFamily="34" charset="0"/>
              </a:rPr>
              <a:t>føroysku</a:t>
            </a:r>
            <a:r>
              <a:rPr lang="da-DK" altLang="fo-FO" sz="4400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lack" panose="020B0A04020102020204" pitchFamily="34" charset="0"/>
              </a:rPr>
              <a:t> </a:t>
            </a:r>
            <a:br>
              <a:rPr lang="da-DK" altLang="fo-FO" sz="4400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lack" panose="020B0A04020102020204" pitchFamily="34" charset="0"/>
              </a:rPr>
            </a:br>
            <a:r>
              <a:rPr lang="da-DK" altLang="fo-FO" sz="4400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lack" panose="020B0A04020102020204" pitchFamily="34" charset="0"/>
              </a:rPr>
              <a:t>høgunum</a:t>
            </a:r>
            <a:r>
              <a:rPr lang="da-DK" altLang="fo-FO" sz="4400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lack" panose="020B0A04020102020204" pitchFamily="34" charset="0"/>
              </a:rPr>
              <a:t> </a:t>
            </a:r>
            <a:b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lack" panose="020B0A04020102020204" pitchFamily="34" charset="0"/>
              </a:rPr>
            </a:br>
            <a:b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lack" panose="020B0A04020102020204" pitchFamily="34" charset="0"/>
              </a:rPr>
            </a:b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lack" panose="020B0A04020102020204" pitchFamily="34" charset="0"/>
              </a:rPr>
              <a:t>Fyrr</a:t>
            </a:r>
            <a: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lack" panose="020B0A04020102020204" pitchFamily="34" charset="0"/>
              </a:rPr>
              <a:t> og </a:t>
            </a: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lack" panose="020B0A04020102020204" pitchFamily="34" charset="0"/>
              </a:rPr>
              <a:t>nú</a:t>
            </a:r>
            <a:b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lack" panose="020B0A04020102020204" pitchFamily="34" charset="0"/>
              </a:rPr>
            </a:br>
            <a:r>
              <a:rPr lang="da-DK" altLang="fo-FO" sz="2000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lack" panose="020B0A04020102020204" pitchFamily="34" charset="0"/>
              </a:rPr>
              <a:t>mest </a:t>
            </a:r>
            <a:r>
              <a:rPr lang="da-DK" altLang="fo-FO" sz="2000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lack" panose="020B0A04020102020204" pitchFamily="34" charset="0"/>
              </a:rPr>
              <a:t>nú</a:t>
            </a:r>
            <a:endParaRPr lang="da-DK" altLang="fo-FO" sz="2000" dirty="0">
              <a:latin typeface="Arial Black" panose="020B0A04020102020204" pitchFamily="34" charset="0"/>
              <a:ea typeface="ＭＳ Ｐゴシック" panose="020B0600070205080204" pitchFamily="34" charset="-128"/>
              <a:cs typeface="Arial Black" panose="020B0A04020102020204" pitchFamily="34" charset="0"/>
            </a:endParaRPr>
          </a:p>
        </p:txBody>
      </p:sp>
      <p:sp>
        <p:nvSpPr>
          <p:cNvPr id="20483" name="Text Placeholder 4">
            <a:extLst>
              <a:ext uri="{FF2B5EF4-FFF2-40B4-BE49-F238E27FC236}">
                <a16:creationId xmlns:a16="http://schemas.microsoft.com/office/drawing/2014/main" id="{C884D8B1-4CAB-DE9E-36D6-0D01C211B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823" y="4724400"/>
            <a:ext cx="7772400" cy="975063"/>
          </a:xfrm>
        </p:spPr>
        <p:txBody>
          <a:bodyPr/>
          <a:lstStyle/>
          <a:p>
            <a:pPr eaLnBrk="1" hangingPunct="1"/>
            <a:endParaRPr lang="da-DK" altLang="fo-FO" dirty="0">
              <a:solidFill>
                <a:schemeClr val="accent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da-DK" altLang="fo-FO" sz="2200" dirty="0" err="1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Búnaðarstevna</a:t>
            </a:r>
            <a:r>
              <a:rPr lang="da-DK" altLang="fo-FO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da-DK" altLang="fo-FO" sz="16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18. februar 2023</a:t>
            </a:r>
          </a:p>
          <a:p>
            <a:pPr eaLnBrk="1" hangingPunct="1"/>
            <a:endParaRPr lang="da-DK" altLang="fo-FO" dirty="0">
              <a:solidFill>
                <a:schemeClr val="accent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da-DK" altLang="fo-FO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Eyðfinn Magnussen </a:t>
            </a:r>
          </a:p>
          <a:p>
            <a:pPr eaLnBrk="1" hangingPunct="1"/>
            <a:r>
              <a:rPr lang="da-DK" altLang="fo-FO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Fróðskaparsetur Føroya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87430F-2521-F3B2-38C3-392B9A2BDE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3765" y="1341929"/>
            <a:ext cx="3561638" cy="5333508"/>
          </a:xfrm>
          <a:prstGeom prst="rect">
            <a:avLst/>
          </a:prstGeom>
        </p:spPr>
      </p:pic>
      <p:sp>
        <p:nvSpPr>
          <p:cNvPr id="19460" name="Title 4">
            <a:extLst>
              <a:ext uri="{FF2B5EF4-FFF2-40B4-BE49-F238E27FC236}">
                <a16:creationId xmlns:a16="http://schemas.microsoft.com/office/drawing/2014/main" id="{AFC8F19B-CDDD-D56E-7C74-963069BE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837"/>
            <a:ext cx="8229600" cy="865403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Ognarviðurskifti</a:t>
            </a:r>
            <a: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 </a:t>
            </a:r>
            <a:b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r>
              <a:rPr lang="da-DK" altLang="fo-FO" sz="2000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í </a:t>
            </a:r>
            <a:r>
              <a:rPr lang="da-DK" altLang="fo-FO" sz="2000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teimum</a:t>
            </a:r>
            <a:r>
              <a:rPr lang="da-DK" altLang="fo-FO" sz="2000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 480 </a:t>
            </a:r>
            <a:r>
              <a:rPr lang="da-DK" altLang="fo-FO" sz="2000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høgunum</a:t>
            </a:r>
            <a:endParaRPr lang="da-DK" altLang="fo-FO" sz="2000" dirty="0">
              <a:latin typeface="Arial Black" panose="020B0A040201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B58DF2-003D-AFF9-6072-89D8C32AC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066374"/>
              </p:ext>
            </p:extLst>
          </p:nvPr>
        </p:nvGraphicFramePr>
        <p:xfrm>
          <a:off x="3919118" y="1975558"/>
          <a:ext cx="4958179" cy="3450204"/>
        </p:xfrm>
        <a:graphic>
          <a:graphicData uri="http://schemas.openxmlformats.org/drawingml/2006/table">
            <a:tbl>
              <a:tblPr firstRow="1" firstCol="1" bandRow="1"/>
              <a:tblGrid>
                <a:gridCol w="1449645">
                  <a:extLst>
                    <a:ext uri="{9D8B030D-6E8A-4147-A177-3AD203B41FA5}">
                      <a16:colId xmlns:a16="http://schemas.microsoft.com/office/drawing/2014/main" val="1796263636"/>
                    </a:ext>
                  </a:extLst>
                </a:gridCol>
                <a:gridCol w="1080491">
                  <a:extLst>
                    <a:ext uri="{9D8B030D-6E8A-4147-A177-3AD203B41FA5}">
                      <a16:colId xmlns:a16="http://schemas.microsoft.com/office/drawing/2014/main" val="2272093043"/>
                    </a:ext>
                  </a:extLst>
                </a:gridCol>
                <a:gridCol w="1358740">
                  <a:extLst>
                    <a:ext uri="{9D8B030D-6E8A-4147-A177-3AD203B41FA5}">
                      <a16:colId xmlns:a16="http://schemas.microsoft.com/office/drawing/2014/main" val="3714951772"/>
                    </a:ext>
                  </a:extLst>
                </a:gridCol>
                <a:gridCol w="1069303">
                  <a:extLst>
                    <a:ext uri="{9D8B030D-6E8A-4147-A177-3AD203B41FA5}">
                      <a16:colId xmlns:a16="http://schemas.microsoft.com/office/drawing/2014/main" val="3442035210"/>
                    </a:ext>
                  </a:extLst>
                </a:gridCol>
              </a:tblGrid>
              <a:tr h="41565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o-FO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Oyggj</a:t>
                      </a:r>
                      <a:endParaRPr lang="fo-F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 av høgum</a:t>
                      </a:r>
                      <a:endParaRPr lang="fo-F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Eigaraviðurskifti (%)</a:t>
                      </a:r>
                      <a:endParaRPr lang="fo-F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o-F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909360"/>
                  </a:ext>
                </a:extLst>
              </a:tr>
              <a:tr h="565613">
                <a:tc vMerge="1">
                  <a:txBody>
                    <a:bodyPr/>
                    <a:lstStyle/>
                    <a:p>
                      <a:endParaRPr lang="fo-F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o-F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o-F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alment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o-F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Kongsjørð</a:t>
                      </a:r>
                      <a:endParaRPr lang="fo-F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o-F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privat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o-F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Óðalsjørð</a:t>
                      </a:r>
                      <a:endParaRPr lang="fo-F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650267"/>
                  </a:ext>
                </a:extLst>
              </a:tr>
              <a:tr h="233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Viðoy</a:t>
                      </a:r>
                      <a:endParaRPr lang="fo-F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fo-F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fo-F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o-F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673930"/>
                  </a:ext>
                </a:extLst>
              </a:tr>
              <a:tr h="233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Eysturoy</a:t>
                      </a:r>
                      <a:endParaRPr lang="fo-F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fo-F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fo-F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fo-F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242812"/>
                  </a:ext>
                </a:extLst>
              </a:tr>
              <a:tr h="233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Streymoy</a:t>
                      </a:r>
                      <a:endParaRPr lang="fo-F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fo-F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fo-F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fo-F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80254"/>
                  </a:ext>
                </a:extLst>
              </a:tr>
              <a:tr h="233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Vágar</a:t>
                      </a:r>
                      <a:endParaRPr lang="fo-F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fo-F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fo-F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fo-F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550890"/>
                  </a:ext>
                </a:extLst>
              </a:tr>
              <a:tr h="233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Nólsoy</a:t>
                      </a:r>
                      <a:endParaRPr lang="fo-F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o-F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o-F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o-F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566602"/>
                  </a:ext>
                </a:extLst>
              </a:tr>
              <a:tr h="233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Sandoy</a:t>
                      </a:r>
                      <a:endParaRPr lang="fo-F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fo-F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fo-F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fo-F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1375"/>
                  </a:ext>
                </a:extLst>
              </a:tr>
              <a:tr h="233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Lítla Dímun</a:t>
                      </a:r>
                      <a:endParaRPr lang="fo-F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o-F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o-F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fo-F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06268"/>
                  </a:ext>
                </a:extLst>
              </a:tr>
              <a:tr h="233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Suðuroy</a:t>
                      </a:r>
                      <a:endParaRPr lang="fo-F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fo-F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fo-F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fo-F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897725"/>
                  </a:ext>
                </a:extLst>
              </a:tr>
              <a:tr h="233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Fyri alt landið</a:t>
                      </a:r>
                      <a:endParaRPr lang="fo-F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  <a:endParaRPr lang="fo-F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 hagar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(44 %)</a:t>
                      </a:r>
                      <a:endParaRPr lang="fo-F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 hagar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o-F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(37 %)</a:t>
                      </a:r>
                      <a:endParaRPr lang="fo-F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91293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2AD18AC-0EBF-6715-CE44-05D353361FA0}"/>
              </a:ext>
            </a:extLst>
          </p:cNvPr>
          <p:cNvSpPr txBox="1"/>
          <p:nvPr/>
        </p:nvSpPr>
        <p:spPr>
          <a:xfrm>
            <a:off x="3594247" y="5812928"/>
            <a:ext cx="3068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dirty="0"/>
              <a:t>Samlað markatal 2.367 </a:t>
            </a:r>
            <a:r>
              <a:rPr lang="fo-FO" dirty="0" err="1"/>
              <a:t>mk</a:t>
            </a:r>
            <a:r>
              <a:rPr lang="fo-FO" dirty="0"/>
              <a:t> </a:t>
            </a:r>
          </a:p>
          <a:p>
            <a:r>
              <a:rPr lang="fo-FO" dirty="0"/>
              <a:t>	</a:t>
            </a:r>
            <a:r>
              <a:rPr lang="fo-FO" b="1" dirty="0"/>
              <a:t>54% almenn</a:t>
            </a:r>
          </a:p>
          <a:p>
            <a:r>
              <a:rPr lang="fo-FO" dirty="0"/>
              <a:t>	</a:t>
            </a:r>
            <a:r>
              <a:rPr lang="fo-FO" b="1" dirty="0"/>
              <a:t>46% privat</a:t>
            </a:r>
            <a:endParaRPr lang="fo-F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1FBD6D-1BA7-E9F4-A166-AE0E96E29F4E}"/>
              </a:ext>
            </a:extLst>
          </p:cNvPr>
          <p:cNvSpPr txBox="1"/>
          <p:nvPr/>
        </p:nvSpPr>
        <p:spPr>
          <a:xfrm>
            <a:off x="6044840" y="5422130"/>
            <a:ext cx="2490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o-FO" sz="1600" dirty="0"/>
              <a:t>Blanding 		92 hagar</a:t>
            </a:r>
          </a:p>
          <a:p>
            <a:pPr algn="ctr"/>
            <a:r>
              <a:rPr lang="fo-FO" sz="1600" dirty="0"/>
              <a:t>		      (19%) </a:t>
            </a:r>
          </a:p>
        </p:txBody>
      </p:sp>
    </p:spTree>
    <p:extLst>
      <p:ext uri="{BB962C8B-B14F-4D97-AF65-F5344CB8AC3E}">
        <p14:creationId xmlns:p14="http://schemas.microsoft.com/office/powerpoint/2010/main" val="292801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4">
            <a:extLst>
              <a:ext uri="{FF2B5EF4-FFF2-40B4-BE49-F238E27FC236}">
                <a16:creationId xmlns:a16="http://schemas.microsoft.com/office/drawing/2014/main" id="{AFC8F19B-CDDD-D56E-7C74-963069BE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5659"/>
            <a:ext cx="8229600" cy="614362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Støddin</a:t>
            </a:r>
            <a:endParaRPr lang="da-DK" altLang="fo-FO" dirty="0">
              <a:latin typeface="Arial Black" panose="020B0A040201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877829-4150-B08F-1F66-D53A65C9DDBE}"/>
              </a:ext>
            </a:extLst>
          </p:cNvPr>
          <p:cNvGrpSpPr/>
          <p:nvPr/>
        </p:nvGrpSpPr>
        <p:grpSpPr>
          <a:xfrm>
            <a:off x="227348" y="1037309"/>
            <a:ext cx="4344652" cy="2611414"/>
            <a:chOff x="227348" y="1037309"/>
            <a:chExt cx="4344652" cy="26114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2E4345-2FF2-8CC3-4F03-119581F81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348" y="1037309"/>
              <a:ext cx="4344652" cy="261141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65A39DD-90D2-5F78-42FA-79DB22D93C12}"/>
                </a:ext>
              </a:extLst>
            </p:cNvPr>
            <p:cNvSpPr txBox="1"/>
            <p:nvPr/>
          </p:nvSpPr>
          <p:spPr>
            <a:xfrm>
              <a:off x="2539999" y="1297094"/>
              <a:ext cx="1840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o-FO" b="1" dirty="0"/>
                <a:t>Miðal: 5,18 MK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47B242F-5191-00A9-DB90-82E6849F9673}"/>
              </a:ext>
            </a:extLst>
          </p:cNvPr>
          <p:cNvSpPr txBox="1"/>
          <p:nvPr/>
        </p:nvSpPr>
        <p:spPr>
          <a:xfrm>
            <a:off x="1480738" y="889838"/>
            <a:ext cx="47481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o-FO" sz="1000" dirty="0"/>
              <a:t>32 %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3E6EE2C-6598-9624-AB93-19216FA08E95}"/>
              </a:ext>
            </a:extLst>
          </p:cNvPr>
          <p:cNvGrpSpPr/>
          <p:nvPr/>
        </p:nvGrpSpPr>
        <p:grpSpPr>
          <a:xfrm>
            <a:off x="4705137" y="1006500"/>
            <a:ext cx="4344652" cy="2642223"/>
            <a:chOff x="4705137" y="1006500"/>
            <a:chExt cx="4344652" cy="264222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29D4BFC-3BE9-38A9-2089-7C8791D355BC}"/>
                </a:ext>
              </a:extLst>
            </p:cNvPr>
            <p:cNvGrpSpPr/>
            <p:nvPr/>
          </p:nvGrpSpPr>
          <p:grpSpPr>
            <a:xfrm>
              <a:off x="4705137" y="1037309"/>
              <a:ext cx="4344652" cy="2611414"/>
              <a:chOff x="4705137" y="1037309"/>
              <a:chExt cx="4344652" cy="261141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2B334D2-298A-28D1-4FF6-01A710E481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05137" y="1037309"/>
                <a:ext cx="4344652" cy="2611414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928108-8B4E-F263-2DB0-19C212561D20}"/>
                  </a:ext>
                </a:extLst>
              </p:cNvPr>
              <p:cNvSpPr txBox="1"/>
              <p:nvPr/>
            </p:nvSpPr>
            <p:spPr>
              <a:xfrm>
                <a:off x="6692739" y="1264828"/>
                <a:ext cx="2223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o-FO" b="1" dirty="0"/>
                  <a:t>Miðal: 145 áseyðir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783624-5CE3-1AFF-643A-66E6A94BDBEF}"/>
                </a:ext>
              </a:extLst>
            </p:cNvPr>
            <p:cNvSpPr txBox="1"/>
            <p:nvPr/>
          </p:nvSpPr>
          <p:spPr>
            <a:xfrm>
              <a:off x="6042207" y="1006500"/>
              <a:ext cx="43954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o-FO" sz="1000" dirty="0"/>
                <a:t>29%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4D7710-A6AA-AEBF-7390-2381A577757D}"/>
              </a:ext>
            </a:extLst>
          </p:cNvPr>
          <p:cNvGrpSpPr/>
          <p:nvPr/>
        </p:nvGrpSpPr>
        <p:grpSpPr>
          <a:xfrm>
            <a:off x="1480738" y="3795202"/>
            <a:ext cx="6637220" cy="2800908"/>
            <a:chOff x="1480738" y="3795202"/>
            <a:chExt cx="6637220" cy="280090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67A0ABB-5366-E05E-62D5-F5BB97957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0738" y="3795202"/>
              <a:ext cx="6637220" cy="280090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557A863-EB13-A056-C80A-0B7196157F1C}"/>
                </a:ext>
              </a:extLst>
            </p:cNvPr>
            <p:cNvSpPr txBox="1"/>
            <p:nvPr/>
          </p:nvSpPr>
          <p:spPr>
            <a:xfrm>
              <a:off x="5542844" y="3983850"/>
              <a:ext cx="1840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o-FO" b="1" dirty="0"/>
                <a:t>Miðal: 268 ha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28589D-D530-F9C4-B56C-21567D383FB2}"/>
                </a:ext>
              </a:extLst>
            </p:cNvPr>
            <p:cNvSpPr txBox="1"/>
            <p:nvPr/>
          </p:nvSpPr>
          <p:spPr>
            <a:xfrm>
              <a:off x="2779568" y="3836031"/>
              <a:ext cx="43954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o-FO" sz="1000" dirty="0"/>
                <a:t>29%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567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92CE5A1-9223-5F08-5EBA-446649A77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3020"/>
            <a:ext cx="8229600" cy="5624502"/>
          </a:xfrm>
          <a:prstGeom prst="rect">
            <a:avLst/>
          </a:prstGeom>
        </p:spPr>
      </p:pic>
      <p:sp>
        <p:nvSpPr>
          <p:cNvPr id="19460" name="Title 4">
            <a:extLst>
              <a:ext uri="{FF2B5EF4-FFF2-40B4-BE49-F238E27FC236}">
                <a16:creationId xmlns:a16="http://schemas.microsoft.com/office/drawing/2014/main" id="{AFC8F19B-CDDD-D56E-7C74-963069BE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812182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Tættleiki</a:t>
            </a:r>
            <a:b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r>
              <a:rPr lang="da-DK" altLang="fo-FO" sz="1800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Áseyðatal</a:t>
            </a:r>
            <a:r>
              <a:rPr lang="da-DK" altLang="fo-FO" sz="1800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/mørk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97C88B-9728-8313-C57B-E9E013A64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488003"/>
            <a:ext cx="8667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6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4">
            <a:extLst>
              <a:ext uri="{FF2B5EF4-FFF2-40B4-BE49-F238E27FC236}">
                <a16:creationId xmlns:a16="http://schemas.microsoft.com/office/drawing/2014/main" id="{AFC8F19B-CDDD-D56E-7C74-963069BE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812182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Tættleiki</a:t>
            </a:r>
            <a:b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r>
              <a:rPr lang="da-DK" altLang="fo-FO" sz="1800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Áseyðatal</a:t>
            </a:r>
            <a:r>
              <a:rPr lang="da-DK" altLang="fo-FO" sz="1800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/mørk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33940F-AEEE-F58B-B552-76B4C8588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502" y="5390349"/>
            <a:ext cx="866775" cy="1028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C2519-B0FC-5F2D-E5E3-153DA59E5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39" y="1167937"/>
            <a:ext cx="1852410" cy="550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51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4">
            <a:extLst>
              <a:ext uri="{FF2B5EF4-FFF2-40B4-BE49-F238E27FC236}">
                <a16:creationId xmlns:a16="http://schemas.microsoft.com/office/drawing/2014/main" id="{AFC8F19B-CDDD-D56E-7C74-963069BE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812182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Tættleiki</a:t>
            </a:r>
            <a:b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r>
              <a:rPr lang="da-DK" altLang="fo-FO" sz="1800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ha/</a:t>
            </a:r>
            <a:r>
              <a:rPr lang="da-DK" altLang="fo-FO" sz="1800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áseyð</a:t>
            </a:r>
            <a:endParaRPr lang="da-DK" altLang="fo-FO" sz="1800" baseline="50000" dirty="0">
              <a:latin typeface="Arial Black" panose="020B0A040201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364DF-23F1-2209-F6E7-026DB57AF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23" y="1163020"/>
            <a:ext cx="8173488" cy="56683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5A6701-99BE-E1CD-5782-47429659F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07" y="5484812"/>
            <a:ext cx="8763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83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4">
            <a:extLst>
              <a:ext uri="{FF2B5EF4-FFF2-40B4-BE49-F238E27FC236}">
                <a16:creationId xmlns:a16="http://schemas.microsoft.com/office/drawing/2014/main" id="{AFC8F19B-CDDD-D56E-7C74-963069BE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812182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Tættleiki</a:t>
            </a:r>
            <a:b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r>
              <a:rPr lang="da-DK" altLang="fo-FO" sz="1800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ha/</a:t>
            </a:r>
            <a:r>
              <a:rPr lang="da-DK" altLang="fo-FO" sz="1800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áseyð</a:t>
            </a:r>
            <a:endParaRPr lang="da-DK" altLang="fo-FO" sz="1800" baseline="50000" dirty="0">
              <a:latin typeface="Arial Black" panose="020B0A040201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8FD81A-17E1-CED1-AECA-A351AAD81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988" y="1163020"/>
            <a:ext cx="1984709" cy="56949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87E522-6F54-47CF-A1F6-B2F045F0E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07" y="5484812"/>
            <a:ext cx="8763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2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4">
            <a:extLst>
              <a:ext uri="{FF2B5EF4-FFF2-40B4-BE49-F238E27FC236}">
                <a16:creationId xmlns:a16="http://schemas.microsoft.com/office/drawing/2014/main" id="{AFC8F19B-CDDD-D56E-7C74-963069BE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042956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Tættleiki</a:t>
            </a:r>
            <a:b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r>
              <a:rPr lang="da-DK" altLang="fo-FO" sz="1800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Áseyðatal</a:t>
            </a:r>
            <a:r>
              <a:rPr lang="da-DK" altLang="fo-FO" sz="1800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/mørk</a:t>
            </a:r>
            <a:br>
              <a:rPr lang="da-DK" altLang="fo-FO" sz="1800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r>
              <a:rPr lang="da-DK" altLang="fo-FO" sz="1800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Landsjørð</a:t>
            </a:r>
            <a:r>
              <a:rPr lang="da-DK" altLang="fo-FO" sz="1800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 - </a:t>
            </a:r>
            <a:r>
              <a:rPr lang="da-DK" altLang="fo-FO" sz="1800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Ogn</a:t>
            </a:r>
            <a:endParaRPr lang="da-DK" altLang="fo-FO" sz="1800" dirty="0">
              <a:latin typeface="Arial Black" panose="020B0A040201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3A772D-8F08-0734-E139-BC2F1DA4ED9A}"/>
              </a:ext>
            </a:extLst>
          </p:cNvPr>
          <p:cNvGrpSpPr/>
          <p:nvPr/>
        </p:nvGrpSpPr>
        <p:grpSpPr>
          <a:xfrm>
            <a:off x="310586" y="1645666"/>
            <a:ext cx="8376214" cy="4595336"/>
            <a:chOff x="310586" y="1645666"/>
            <a:chExt cx="8376214" cy="45953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00F3CEE-AF4A-8B71-9831-8CCB6E273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86" y="1645666"/>
              <a:ext cx="8376214" cy="4595336"/>
            </a:xfrm>
            <a:prstGeom prst="rect">
              <a:avLst/>
            </a:prstGeom>
            <a:noFill/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77F9671-CD6F-0098-45DF-B0D71078EF2B}"/>
                </a:ext>
              </a:extLst>
            </p:cNvPr>
            <p:cNvSpPr txBox="1"/>
            <p:nvPr/>
          </p:nvSpPr>
          <p:spPr>
            <a:xfrm>
              <a:off x="7687733" y="1645666"/>
              <a:ext cx="43954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o-FO" sz="1200" dirty="0"/>
                <a:t>187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9128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4">
            <a:extLst>
              <a:ext uri="{FF2B5EF4-FFF2-40B4-BE49-F238E27FC236}">
                <a16:creationId xmlns:a16="http://schemas.microsoft.com/office/drawing/2014/main" id="{AFC8F19B-CDDD-D56E-7C74-963069BE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042956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Tættleiki</a:t>
            </a:r>
            <a:b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r>
              <a:rPr lang="da-DK" altLang="fo-FO" sz="1800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Áseyðatal</a:t>
            </a:r>
            <a:r>
              <a:rPr lang="da-DK" altLang="fo-FO" sz="1800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/km</a:t>
            </a:r>
            <a:r>
              <a:rPr lang="da-DK" altLang="fo-FO" sz="1800" baseline="50000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2</a:t>
            </a:r>
            <a:br>
              <a:rPr lang="da-DK" altLang="fo-FO" sz="1800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r>
              <a:rPr lang="da-DK" altLang="fo-FO" sz="1800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Landsjørð</a:t>
            </a:r>
            <a:r>
              <a:rPr lang="da-DK" altLang="fo-FO" sz="1800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 - </a:t>
            </a:r>
            <a:r>
              <a:rPr lang="da-DK" altLang="fo-FO" sz="1800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Ogn</a:t>
            </a:r>
            <a:endParaRPr lang="da-DK" altLang="fo-FO" sz="1800" dirty="0">
              <a:latin typeface="Arial Black" panose="020B0A040201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6E8641-0504-C1E7-754C-393593353D02}"/>
              </a:ext>
            </a:extLst>
          </p:cNvPr>
          <p:cNvGrpSpPr/>
          <p:nvPr/>
        </p:nvGrpSpPr>
        <p:grpSpPr>
          <a:xfrm>
            <a:off x="335410" y="1593541"/>
            <a:ext cx="8224604" cy="4523174"/>
            <a:chOff x="335410" y="1593541"/>
            <a:chExt cx="8224604" cy="45231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34D9145-A518-7FC6-8EB8-A1B16D642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10" y="1593541"/>
              <a:ext cx="8224604" cy="4523174"/>
            </a:xfrm>
            <a:prstGeom prst="rect">
              <a:avLst/>
            </a:prstGeom>
            <a:noFill/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71294ED-E3C6-B059-3859-FACBF6377269}"/>
                </a:ext>
              </a:extLst>
            </p:cNvPr>
            <p:cNvSpPr txBox="1"/>
            <p:nvPr/>
          </p:nvSpPr>
          <p:spPr>
            <a:xfrm>
              <a:off x="7597421" y="1643154"/>
              <a:ext cx="43954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o-FO" sz="1200" dirty="0"/>
                <a:t>331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1934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4">
            <a:extLst>
              <a:ext uri="{FF2B5EF4-FFF2-40B4-BE49-F238E27FC236}">
                <a16:creationId xmlns:a16="http://schemas.microsoft.com/office/drawing/2014/main" id="{AFC8F19B-CDDD-D56E-7C74-963069BE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042956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Tættleiki</a:t>
            </a:r>
            <a:b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r>
              <a:rPr lang="da-DK" altLang="fo-FO" sz="1800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Landsjørð</a:t>
            </a:r>
            <a:r>
              <a:rPr lang="da-DK" altLang="fo-FO" sz="1800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 - </a:t>
            </a:r>
            <a:r>
              <a:rPr lang="da-DK" altLang="fo-FO" sz="1800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Ogn</a:t>
            </a:r>
            <a:endParaRPr lang="da-DK" altLang="fo-FO" sz="1800" dirty="0">
              <a:latin typeface="Arial Black" panose="020B0A040201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ED116-ECC9-9CA2-A1AC-76F660C755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552" y="1177632"/>
            <a:ext cx="4542796" cy="2738302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12D3AA-8658-0105-7CE2-E4E36D435A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317" y="4040837"/>
            <a:ext cx="4579740" cy="2759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9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4">
            <a:extLst>
              <a:ext uri="{FF2B5EF4-FFF2-40B4-BE49-F238E27FC236}">
                <a16:creationId xmlns:a16="http://schemas.microsoft.com/office/drawing/2014/main" id="{AFC8F19B-CDDD-D56E-7C74-963069BE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614362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Áseyðatal</a:t>
            </a:r>
            <a: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 og markatal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28D70-8682-79B2-8976-6221538A0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59" y="972104"/>
            <a:ext cx="8164282" cy="49137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C2EDE3-154A-05B4-F408-1C86CC8567B9}"/>
              </a:ext>
            </a:extLst>
          </p:cNvPr>
          <p:cNvSpPr txBox="1"/>
          <p:nvPr/>
        </p:nvSpPr>
        <p:spPr>
          <a:xfrm>
            <a:off x="6028267" y="4188178"/>
            <a:ext cx="11400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sz="1000" dirty="0" err="1">
                <a:solidFill>
                  <a:srgbClr val="FF0000"/>
                </a:solidFill>
              </a:rPr>
              <a:t>Flatnahagi</a:t>
            </a:r>
            <a:r>
              <a:rPr lang="fo-FO" sz="1000" dirty="0">
                <a:solidFill>
                  <a:srgbClr val="FF0000"/>
                </a:solidFill>
              </a:rPr>
              <a:t> 13-60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43FE1E-4100-31B1-722D-069FA285B5B2}"/>
              </a:ext>
            </a:extLst>
          </p:cNvPr>
          <p:cNvSpPr txBox="1"/>
          <p:nvPr/>
        </p:nvSpPr>
        <p:spPr>
          <a:xfrm>
            <a:off x="5610639" y="1567838"/>
            <a:ext cx="13099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sz="1000" dirty="0">
                <a:solidFill>
                  <a:srgbClr val="FF0000"/>
                </a:solidFill>
              </a:rPr>
              <a:t>Ognarhagin 12-500</a:t>
            </a:r>
          </a:p>
        </p:txBody>
      </p:sp>
    </p:spTree>
    <p:extLst>
      <p:ext uri="{BB962C8B-B14F-4D97-AF65-F5344CB8AC3E}">
        <p14:creationId xmlns:p14="http://schemas.microsoft.com/office/powerpoint/2010/main" val="313681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4">
            <a:extLst>
              <a:ext uri="{FF2B5EF4-FFF2-40B4-BE49-F238E27FC236}">
                <a16:creationId xmlns:a16="http://schemas.microsoft.com/office/drawing/2014/main" id="{AFC8F19B-CDDD-D56E-7C74-963069BE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614362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Innihald</a:t>
            </a:r>
            <a:endParaRPr lang="da-DK" altLang="fo-FO" dirty="0">
              <a:latin typeface="Arial Black" panose="020B0A040201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C214F-C0BB-DA52-199C-1C2B12DF19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8751" y="877464"/>
            <a:ext cx="4866497" cy="588909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o-FO" sz="2400" dirty="0"/>
              <a:t>Bókmentir</a:t>
            </a:r>
          </a:p>
          <a:p>
            <a:pPr marL="457200" indent="-457200">
              <a:buFont typeface="+mj-lt"/>
              <a:buAutoNum type="arabicPeriod"/>
            </a:pPr>
            <a:r>
              <a:rPr lang="fo-FO" sz="2400" dirty="0"/>
              <a:t>Áseting av áseyðatali</a:t>
            </a:r>
          </a:p>
          <a:p>
            <a:pPr marL="457200" indent="-457200">
              <a:buFont typeface="+mj-lt"/>
              <a:buAutoNum type="arabicPeriod"/>
            </a:pPr>
            <a:r>
              <a:rPr lang="fo-FO" sz="2400" dirty="0"/>
              <a:t>Hvussu eftirfarandi eru tølini?</a:t>
            </a:r>
          </a:p>
          <a:p>
            <a:pPr marL="457200" indent="-457200">
              <a:buFont typeface="+mj-lt"/>
              <a:buAutoNum type="arabicPeriod"/>
            </a:pPr>
            <a:r>
              <a:rPr lang="fo-FO" sz="2400" dirty="0"/>
              <a:t>Eigaraviðurskiftini</a:t>
            </a:r>
          </a:p>
          <a:p>
            <a:pPr lvl="1"/>
            <a:r>
              <a:rPr lang="fo-FO" sz="2400" dirty="0"/>
              <a:t>Landsjørð/Privat</a:t>
            </a:r>
          </a:p>
          <a:p>
            <a:pPr marL="457200" indent="-457200">
              <a:buFont typeface="+mj-lt"/>
              <a:buAutoNum type="arabicPeriod"/>
            </a:pPr>
            <a:r>
              <a:rPr lang="fo-FO" sz="2400" dirty="0"/>
              <a:t>Støddin á høgunum</a:t>
            </a:r>
          </a:p>
          <a:p>
            <a:pPr marL="457200" indent="-457200">
              <a:buFont typeface="+mj-lt"/>
              <a:buAutoNum type="arabicPeriod"/>
            </a:pPr>
            <a:r>
              <a:rPr lang="fo-FO" sz="2400" dirty="0"/>
              <a:t>Tættleiki (Áseyðatalið)</a:t>
            </a:r>
          </a:p>
          <a:p>
            <a:pPr lvl="1"/>
            <a:r>
              <a:rPr lang="fo-FO" sz="2400" dirty="0"/>
              <a:t>Landsjørð/Privat</a:t>
            </a:r>
          </a:p>
          <a:p>
            <a:pPr marL="400050">
              <a:buFont typeface="+mj-lt"/>
              <a:buAutoNum type="arabicPeriod"/>
            </a:pPr>
            <a:r>
              <a:rPr lang="fo-FO" sz="2400" dirty="0"/>
              <a:t>Sambandið millum</a:t>
            </a:r>
          </a:p>
          <a:p>
            <a:pPr marL="914400" lvl="1" indent="-342900"/>
            <a:r>
              <a:rPr lang="fo-FO" sz="2000" dirty="0"/>
              <a:t>Markatal og áseyðatal</a:t>
            </a:r>
          </a:p>
          <a:p>
            <a:pPr marL="914400" lvl="1" indent="-342900"/>
            <a:r>
              <a:rPr lang="fo-FO" sz="2000" dirty="0"/>
              <a:t>Vídd og áseyðatal</a:t>
            </a:r>
          </a:p>
          <a:p>
            <a:pPr marL="914400" lvl="1" indent="-342900"/>
            <a:r>
              <a:rPr lang="fo-FO" sz="2000" dirty="0"/>
              <a:t>Markatal og vídd</a:t>
            </a:r>
          </a:p>
          <a:p>
            <a:pPr marL="457200" indent="-457200">
              <a:buFont typeface="+mj-lt"/>
              <a:buAutoNum type="arabicPeriod"/>
            </a:pPr>
            <a:r>
              <a:rPr lang="fo-FO" sz="2400" dirty="0"/>
              <a:t>Broyting í áseyðatalinum</a:t>
            </a:r>
          </a:p>
          <a:p>
            <a:pPr marL="857250" lvl="2" indent="0">
              <a:buNone/>
            </a:pPr>
            <a:r>
              <a:rPr lang="fo-FO" sz="2400" dirty="0"/>
              <a:t>1873 -  2007 - 2020</a:t>
            </a:r>
          </a:p>
        </p:txBody>
      </p:sp>
    </p:spTree>
    <p:extLst>
      <p:ext uri="{BB962C8B-B14F-4D97-AF65-F5344CB8AC3E}">
        <p14:creationId xmlns:p14="http://schemas.microsoft.com/office/powerpoint/2010/main" val="2339589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4">
            <a:extLst>
              <a:ext uri="{FF2B5EF4-FFF2-40B4-BE49-F238E27FC236}">
                <a16:creationId xmlns:a16="http://schemas.microsoft.com/office/drawing/2014/main" id="{AFC8F19B-CDDD-D56E-7C74-963069BE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614362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Áseyðatal</a:t>
            </a:r>
            <a: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 og </a:t>
            </a: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vídd</a:t>
            </a:r>
            <a:endParaRPr lang="da-DK" altLang="fo-FO" dirty="0">
              <a:latin typeface="Arial Black" panose="020B0A040201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9209A-9063-BA81-ADDD-92A445330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10" y="1131902"/>
            <a:ext cx="8330180" cy="5020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859AAE-F83F-484A-7439-24B69CD8EBA6}"/>
              </a:ext>
            </a:extLst>
          </p:cNvPr>
          <p:cNvSpPr txBox="1"/>
          <p:nvPr/>
        </p:nvSpPr>
        <p:spPr>
          <a:xfrm>
            <a:off x="7225811" y="1567838"/>
            <a:ext cx="15327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sz="1000" dirty="0">
                <a:solidFill>
                  <a:srgbClr val="FF0000"/>
                </a:solidFill>
              </a:rPr>
              <a:t>Ognarhagin  ~1500-500</a:t>
            </a:r>
          </a:p>
        </p:txBody>
      </p:sp>
    </p:spTree>
    <p:extLst>
      <p:ext uri="{BB962C8B-B14F-4D97-AF65-F5344CB8AC3E}">
        <p14:creationId xmlns:p14="http://schemas.microsoft.com/office/powerpoint/2010/main" val="106088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4">
            <a:extLst>
              <a:ext uri="{FF2B5EF4-FFF2-40B4-BE49-F238E27FC236}">
                <a16:creationId xmlns:a16="http://schemas.microsoft.com/office/drawing/2014/main" id="{AFC8F19B-CDDD-D56E-7C74-963069BE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614362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Markatal og </a:t>
            </a: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vídd</a:t>
            </a:r>
            <a:endParaRPr lang="da-DK" altLang="fo-FO" dirty="0">
              <a:latin typeface="Arial Black" panose="020B0A040201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26ABA3-34AC-1FB8-CAA4-BF5858094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13" y="989860"/>
            <a:ext cx="8644174" cy="48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95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FB23C42-9942-1C53-5B4F-8ADA4469A0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6431" y="1301431"/>
            <a:ext cx="8694938" cy="2872890"/>
          </a:xfrm>
          <a:prstGeom prst="rect">
            <a:avLst/>
          </a:prstGeom>
        </p:spPr>
      </p:pic>
      <p:sp>
        <p:nvSpPr>
          <p:cNvPr id="19460" name="Title 4">
            <a:extLst>
              <a:ext uri="{FF2B5EF4-FFF2-40B4-BE49-F238E27FC236}">
                <a16:creationId xmlns:a16="http://schemas.microsoft.com/office/drawing/2014/main" id="{AFC8F19B-CDDD-D56E-7C74-963069BE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614362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Broyting</a:t>
            </a:r>
            <a: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 í </a:t>
            </a: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tættleika</a:t>
            </a:r>
            <a:b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r>
              <a:rPr lang="da-DK" altLang="fo-FO" sz="1800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1873 -2007 - 2020 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FEE6227-95E4-46CC-9EFA-B8B559A13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06904"/>
              </p:ext>
            </p:extLst>
          </p:nvPr>
        </p:nvGraphicFramePr>
        <p:xfrm>
          <a:off x="2050742" y="5077941"/>
          <a:ext cx="516680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870">
                  <a:extLst>
                    <a:ext uri="{9D8B030D-6E8A-4147-A177-3AD203B41FA5}">
                      <a16:colId xmlns:a16="http://schemas.microsoft.com/office/drawing/2014/main" val="2787448099"/>
                    </a:ext>
                  </a:extLst>
                </a:gridCol>
                <a:gridCol w="1187941">
                  <a:extLst>
                    <a:ext uri="{9D8B030D-6E8A-4147-A177-3AD203B41FA5}">
                      <a16:colId xmlns:a16="http://schemas.microsoft.com/office/drawing/2014/main" val="266794542"/>
                    </a:ext>
                  </a:extLst>
                </a:gridCol>
                <a:gridCol w="1176292">
                  <a:extLst>
                    <a:ext uri="{9D8B030D-6E8A-4147-A177-3AD203B41FA5}">
                      <a16:colId xmlns:a16="http://schemas.microsoft.com/office/drawing/2014/main" val="2483786126"/>
                    </a:ext>
                  </a:extLst>
                </a:gridCol>
                <a:gridCol w="1291701">
                  <a:extLst>
                    <a:ext uri="{9D8B030D-6E8A-4147-A177-3AD203B41FA5}">
                      <a16:colId xmlns:a16="http://schemas.microsoft.com/office/drawing/2014/main" val="3877474704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fo-FO" dirty="0">
                          <a:solidFill>
                            <a:schemeClr val="tx1"/>
                          </a:solidFill>
                        </a:rPr>
                        <a:t>Norðoyggjar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o-FO" dirty="0">
                          <a:solidFill>
                            <a:schemeClr val="tx1"/>
                          </a:solidFill>
                        </a:rPr>
                        <a:t>Miðal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o-F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o-F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851501"/>
                  </a:ext>
                </a:extLst>
              </a:tr>
              <a:tr h="360512">
                <a:tc vMerge="1">
                  <a:txBody>
                    <a:bodyPr/>
                    <a:lstStyle/>
                    <a:p>
                      <a:pPr algn="ctr"/>
                      <a:endParaRPr lang="fo-FO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b="1" dirty="0">
                          <a:solidFill>
                            <a:schemeClr val="tx2"/>
                          </a:solidFill>
                        </a:rPr>
                        <a:t>1873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b="1" dirty="0">
                          <a:solidFill>
                            <a:srgbClr val="008E40"/>
                          </a:solidFill>
                        </a:rPr>
                        <a:t>2007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b="1" dirty="0">
                          <a:solidFill>
                            <a:srgbClr val="FF0000"/>
                          </a:solidFill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526840"/>
                  </a:ext>
                </a:extLst>
              </a:tr>
              <a:tr h="360512">
                <a:tc vMerge="1">
                  <a:txBody>
                    <a:bodyPr/>
                    <a:lstStyle/>
                    <a:p>
                      <a:pPr algn="ctr"/>
                      <a:r>
                        <a:rPr lang="fo-FO" dirty="0"/>
                        <a:t>Eysturoy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dirty="0"/>
                        <a:t>2,8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dirty="0"/>
                        <a:t>2,4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dirty="0"/>
                        <a:t>2,3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44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537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1468982-4BDD-F5C5-6E92-333E2BAF32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105" y="1302119"/>
            <a:ext cx="9009790" cy="2976918"/>
          </a:xfrm>
          <a:prstGeom prst="rect">
            <a:avLst/>
          </a:prstGeom>
        </p:spPr>
      </p:pic>
      <p:sp>
        <p:nvSpPr>
          <p:cNvPr id="19460" name="Title 4">
            <a:extLst>
              <a:ext uri="{FF2B5EF4-FFF2-40B4-BE49-F238E27FC236}">
                <a16:creationId xmlns:a16="http://schemas.microsoft.com/office/drawing/2014/main" id="{AFC8F19B-CDDD-D56E-7C74-963069BE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614362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Broyting</a:t>
            </a:r>
            <a: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 í </a:t>
            </a: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tættleika</a:t>
            </a:r>
            <a:b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r>
              <a:rPr lang="da-DK" altLang="fo-FO" sz="1800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1873 -2007 - 2020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EBD54BD-B3A4-ECAE-7798-354F51E16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74431"/>
              </p:ext>
            </p:extLst>
          </p:nvPr>
        </p:nvGraphicFramePr>
        <p:xfrm>
          <a:off x="2379215" y="5077941"/>
          <a:ext cx="45897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439">
                  <a:extLst>
                    <a:ext uri="{9D8B030D-6E8A-4147-A177-3AD203B41FA5}">
                      <a16:colId xmlns:a16="http://schemas.microsoft.com/office/drawing/2014/main" val="2787448099"/>
                    </a:ext>
                  </a:extLst>
                </a:gridCol>
                <a:gridCol w="1147439">
                  <a:extLst>
                    <a:ext uri="{9D8B030D-6E8A-4147-A177-3AD203B41FA5}">
                      <a16:colId xmlns:a16="http://schemas.microsoft.com/office/drawing/2014/main" val="266794542"/>
                    </a:ext>
                  </a:extLst>
                </a:gridCol>
                <a:gridCol w="1147439">
                  <a:extLst>
                    <a:ext uri="{9D8B030D-6E8A-4147-A177-3AD203B41FA5}">
                      <a16:colId xmlns:a16="http://schemas.microsoft.com/office/drawing/2014/main" val="2483786126"/>
                    </a:ext>
                  </a:extLst>
                </a:gridCol>
                <a:gridCol w="1147439">
                  <a:extLst>
                    <a:ext uri="{9D8B030D-6E8A-4147-A177-3AD203B41FA5}">
                      <a16:colId xmlns:a16="http://schemas.microsoft.com/office/drawing/2014/main" val="3877474704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fo-FO" dirty="0">
                          <a:solidFill>
                            <a:schemeClr val="tx1"/>
                          </a:solidFill>
                        </a:rPr>
                        <a:t>Eysturoy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o-FO" dirty="0">
                          <a:solidFill>
                            <a:schemeClr val="tx1"/>
                          </a:solidFill>
                        </a:rPr>
                        <a:t>Miðal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o-F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o-F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851501"/>
                  </a:ext>
                </a:extLst>
              </a:tr>
              <a:tr h="360512">
                <a:tc vMerge="1">
                  <a:txBody>
                    <a:bodyPr/>
                    <a:lstStyle/>
                    <a:p>
                      <a:pPr algn="ctr"/>
                      <a:endParaRPr lang="fo-FO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b="1" dirty="0">
                          <a:solidFill>
                            <a:schemeClr val="tx2"/>
                          </a:solidFill>
                        </a:rPr>
                        <a:t>1873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b="1" dirty="0">
                          <a:solidFill>
                            <a:srgbClr val="008E40"/>
                          </a:solidFill>
                        </a:rPr>
                        <a:t>2007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b="1" dirty="0">
                          <a:solidFill>
                            <a:srgbClr val="FF0000"/>
                          </a:solidFill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526840"/>
                  </a:ext>
                </a:extLst>
              </a:tr>
              <a:tr h="360512">
                <a:tc vMerge="1">
                  <a:txBody>
                    <a:bodyPr/>
                    <a:lstStyle/>
                    <a:p>
                      <a:pPr algn="ctr"/>
                      <a:r>
                        <a:rPr lang="fo-FO" dirty="0"/>
                        <a:t>Eysturoy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dirty="0"/>
                        <a:t>1,9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dirty="0"/>
                        <a:t>1,7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dirty="0"/>
                        <a:t>1,7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44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946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3A9EB9E-C0D6-998B-58E0-B4310288E5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616" y="1360942"/>
            <a:ext cx="8978767" cy="2966668"/>
          </a:xfrm>
          <a:prstGeom prst="rect">
            <a:avLst/>
          </a:prstGeom>
        </p:spPr>
      </p:pic>
      <p:sp>
        <p:nvSpPr>
          <p:cNvPr id="19460" name="Title 4">
            <a:extLst>
              <a:ext uri="{FF2B5EF4-FFF2-40B4-BE49-F238E27FC236}">
                <a16:creationId xmlns:a16="http://schemas.microsoft.com/office/drawing/2014/main" id="{AFC8F19B-CDDD-D56E-7C74-963069BE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614362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Broyting</a:t>
            </a:r>
            <a: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 í </a:t>
            </a: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tættleika</a:t>
            </a:r>
            <a:b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r>
              <a:rPr lang="da-DK" altLang="fo-FO" sz="1800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1873 -2007 - 2020 </a:t>
            </a: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D57F600D-0B87-226D-D87A-7F9CC6914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241520"/>
              </p:ext>
            </p:extLst>
          </p:nvPr>
        </p:nvGraphicFramePr>
        <p:xfrm>
          <a:off x="2379215" y="5077941"/>
          <a:ext cx="45897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439">
                  <a:extLst>
                    <a:ext uri="{9D8B030D-6E8A-4147-A177-3AD203B41FA5}">
                      <a16:colId xmlns:a16="http://schemas.microsoft.com/office/drawing/2014/main" val="2787448099"/>
                    </a:ext>
                  </a:extLst>
                </a:gridCol>
                <a:gridCol w="1147439">
                  <a:extLst>
                    <a:ext uri="{9D8B030D-6E8A-4147-A177-3AD203B41FA5}">
                      <a16:colId xmlns:a16="http://schemas.microsoft.com/office/drawing/2014/main" val="266794542"/>
                    </a:ext>
                  </a:extLst>
                </a:gridCol>
                <a:gridCol w="1147439">
                  <a:extLst>
                    <a:ext uri="{9D8B030D-6E8A-4147-A177-3AD203B41FA5}">
                      <a16:colId xmlns:a16="http://schemas.microsoft.com/office/drawing/2014/main" val="2483786126"/>
                    </a:ext>
                  </a:extLst>
                </a:gridCol>
                <a:gridCol w="1147439">
                  <a:extLst>
                    <a:ext uri="{9D8B030D-6E8A-4147-A177-3AD203B41FA5}">
                      <a16:colId xmlns:a16="http://schemas.microsoft.com/office/drawing/2014/main" val="3877474704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fo-FO" dirty="0">
                          <a:solidFill>
                            <a:schemeClr val="tx1"/>
                          </a:solidFill>
                        </a:rPr>
                        <a:t>Streymoy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o-FO" dirty="0">
                          <a:solidFill>
                            <a:schemeClr val="tx1"/>
                          </a:solidFill>
                        </a:rPr>
                        <a:t>Miðal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o-F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o-F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851501"/>
                  </a:ext>
                </a:extLst>
              </a:tr>
              <a:tr h="360512">
                <a:tc vMerge="1">
                  <a:txBody>
                    <a:bodyPr/>
                    <a:lstStyle/>
                    <a:p>
                      <a:pPr algn="ctr"/>
                      <a:endParaRPr lang="fo-FO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b="1" dirty="0">
                          <a:solidFill>
                            <a:schemeClr val="tx2"/>
                          </a:solidFill>
                        </a:rPr>
                        <a:t>1873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b="1" dirty="0">
                          <a:solidFill>
                            <a:srgbClr val="008E40"/>
                          </a:solidFill>
                        </a:rPr>
                        <a:t>2007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b="1" dirty="0">
                          <a:solidFill>
                            <a:srgbClr val="FF0000"/>
                          </a:solidFill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526840"/>
                  </a:ext>
                </a:extLst>
              </a:tr>
              <a:tr h="360512">
                <a:tc vMerge="1">
                  <a:txBody>
                    <a:bodyPr/>
                    <a:lstStyle/>
                    <a:p>
                      <a:pPr algn="ctr"/>
                      <a:r>
                        <a:rPr lang="fo-FO" dirty="0"/>
                        <a:t>Eysturoy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dirty="0"/>
                        <a:t>2,5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dirty="0"/>
                        <a:t>2,5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dirty="0"/>
                        <a:t>2,5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44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590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41D249E-7A9B-F066-F9E3-825CF0C44C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021" y="1257321"/>
            <a:ext cx="9041311" cy="2987333"/>
          </a:xfrm>
          <a:prstGeom prst="rect">
            <a:avLst/>
          </a:prstGeom>
        </p:spPr>
      </p:pic>
      <p:sp>
        <p:nvSpPr>
          <p:cNvPr id="19460" name="Title 4">
            <a:extLst>
              <a:ext uri="{FF2B5EF4-FFF2-40B4-BE49-F238E27FC236}">
                <a16:creationId xmlns:a16="http://schemas.microsoft.com/office/drawing/2014/main" id="{AFC8F19B-CDDD-D56E-7C74-963069BE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614362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Broyting</a:t>
            </a:r>
            <a: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 í </a:t>
            </a: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tættleika</a:t>
            </a:r>
            <a:b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r>
              <a:rPr lang="da-DK" altLang="fo-FO" sz="1800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1873 -2007 - 2020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6492785-2CC3-1750-E567-D79E2848F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557797"/>
              </p:ext>
            </p:extLst>
          </p:nvPr>
        </p:nvGraphicFramePr>
        <p:xfrm>
          <a:off x="2379215" y="5077941"/>
          <a:ext cx="458975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439">
                  <a:extLst>
                    <a:ext uri="{9D8B030D-6E8A-4147-A177-3AD203B41FA5}">
                      <a16:colId xmlns:a16="http://schemas.microsoft.com/office/drawing/2014/main" val="2787448099"/>
                    </a:ext>
                  </a:extLst>
                </a:gridCol>
                <a:gridCol w="1147439">
                  <a:extLst>
                    <a:ext uri="{9D8B030D-6E8A-4147-A177-3AD203B41FA5}">
                      <a16:colId xmlns:a16="http://schemas.microsoft.com/office/drawing/2014/main" val="266794542"/>
                    </a:ext>
                  </a:extLst>
                </a:gridCol>
                <a:gridCol w="1147439">
                  <a:extLst>
                    <a:ext uri="{9D8B030D-6E8A-4147-A177-3AD203B41FA5}">
                      <a16:colId xmlns:a16="http://schemas.microsoft.com/office/drawing/2014/main" val="2483786126"/>
                    </a:ext>
                  </a:extLst>
                </a:gridCol>
                <a:gridCol w="1147439">
                  <a:extLst>
                    <a:ext uri="{9D8B030D-6E8A-4147-A177-3AD203B41FA5}">
                      <a16:colId xmlns:a16="http://schemas.microsoft.com/office/drawing/2014/main" val="3877474704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fo-FO" dirty="0">
                          <a:solidFill>
                            <a:schemeClr val="tx1"/>
                          </a:solidFill>
                        </a:rPr>
                        <a:t>Vágar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o-FO" dirty="0">
                          <a:solidFill>
                            <a:schemeClr val="tx1"/>
                          </a:solidFill>
                        </a:rPr>
                        <a:t>Miðal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o-F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o-F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851501"/>
                  </a:ext>
                </a:extLst>
              </a:tr>
              <a:tr h="360512">
                <a:tc vMerge="1">
                  <a:txBody>
                    <a:bodyPr/>
                    <a:lstStyle/>
                    <a:p>
                      <a:pPr algn="ctr"/>
                      <a:endParaRPr lang="fo-FO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b="1" dirty="0">
                          <a:solidFill>
                            <a:schemeClr val="tx2"/>
                          </a:solidFill>
                        </a:rPr>
                        <a:t>1873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b="1" dirty="0">
                          <a:solidFill>
                            <a:srgbClr val="008E40"/>
                          </a:solidFill>
                        </a:rPr>
                        <a:t>2007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b="1" dirty="0">
                          <a:solidFill>
                            <a:srgbClr val="FF0000"/>
                          </a:solidFill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526840"/>
                  </a:ext>
                </a:extLst>
              </a:tr>
              <a:tr h="360512">
                <a:tc vMerge="1">
                  <a:txBody>
                    <a:bodyPr/>
                    <a:lstStyle/>
                    <a:p>
                      <a:pPr algn="ctr"/>
                      <a:r>
                        <a:rPr lang="fo-FO" dirty="0"/>
                        <a:t>Eysturoy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dirty="0"/>
                        <a:t>2,8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dirty="0"/>
                        <a:t>2,8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dirty="0"/>
                        <a:t>2,7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44887"/>
                  </a:ext>
                </a:extLst>
              </a:tr>
              <a:tr h="360512">
                <a:tc>
                  <a:txBody>
                    <a:bodyPr/>
                    <a:lstStyle/>
                    <a:p>
                      <a:pPr algn="ctr"/>
                      <a:r>
                        <a:rPr lang="fo-FO" b="1" dirty="0">
                          <a:solidFill>
                            <a:schemeClr val="tx1"/>
                          </a:solidFill>
                        </a:rPr>
                        <a:t>Mykines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dirty="0"/>
                        <a:t>1,2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dirty="0"/>
                        <a:t>0,9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dirty="0"/>
                        <a:t>0,8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113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835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B7C3C50-302F-07AB-9425-58D43EF493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49510"/>
            <a:ext cx="8153400" cy="2878722"/>
          </a:xfrm>
          <a:prstGeom prst="rect">
            <a:avLst/>
          </a:prstGeom>
        </p:spPr>
      </p:pic>
      <p:sp>
        <p:nvSpPr>
          <p:cNvPr id="19460" name="Title 4">
            <a:extLst>
              <a:ext uri="{FF2B5EF4-FFF2-40B4-BE49-F238E27FC236}">
                <a16:creationId xmlns:a16="http://schemas.microsoft.com/office/drawing/2014/main" id="{AFC8F19B-CDDD-D56E-7C74-963069BE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614362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Broyting</a:t>
            </a:r>
            <a: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 í </a:t>
            </a: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tættleika</a:t>
            </a:r>
            <a:b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r>
              <a:rPr lang="da-DK" altLang="fo-FO" sz="1800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1873 -2007 - 2020 </a:t>
            </a:r>
            <a:endParaRPr lang="da-DK" altLang="fo-FO" dirty="0">
              <a:latin typeface="Arial Black" panose="020B0A040201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2CDC311C-AC88-C21D-3FDA-16B8F577D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390264"/>
              </p:ext>
            </p:extLst>
          </p:nvPr>
        </p:nvGraphicFramePr>
        <p:xfrm>
          <a:off x="2050742" y="5212543"/>
          <a:ext cx="516680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870">
                  <a:extLst>
                    <a:ext uri="{9D8B030D-6E8A-4147-A177-3AD203B41FA5}">
                      <a16:colId xmlns:a16="http://schemas.microsoft.com/office/drawing/2014/main" val="2787448099"/>
                    </a:ext>
                  </a:extLst>
                </a:gridCol>
                <a:gridCol w="1187941">
                  <a:extLst>
                    <a:ext uri="{9D8B030D-6E8A-4147-A177-3AD203B41FA5}">
                      <a16:colId xmlns:a16="http://schemas.microsoft.com/office/drawing/2014/main" val="266794542"/>
                    </a:ext>
                  </a:extLst>
                </a:gridCol>
                <a:gridCol w="1176292">
                  <a:extLst>
                    <a:ext uri="{9D8B030D-6E8A-4147-A177-3AD203B41FA5}">
                      <a16:colId xmlns:a16="http://schemas.microsoft.com/office/drawing/2014/main" val="2483786126"/>
                    </a:ext>
                  </a:extLst>
                </a:gridCol>
                <a:gridCol w="1291701">
                  <a:extLst>
                    <a:ext uri="{9D8B030D-6E8A-4147-A177-3AD203B41FA5}">
                      <a16:colId xmlns:a16="http://schemas.microsoft.com/office/drawing/2014/main" val="3877474704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fo-FO" dirty="0">
                          <a:solidFill>
                            <a:schemeClr val="tx1"/>
                          </a:solidFill>
                        </a:rPr>
                        <a:t>Sandoy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o-FO" dirty="0">
                          <a:solidFill>
                            <a:schemeClr val="tx1"/>
                          </a:solidFill>
                        </a:rPr>
                        <a:t>Miðal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o-F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o-F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851501"/>
                  </a:ext>
                </a:extLst>
              </a:tr>
              <a:tr h="360512">
                <a:tc vMerge="1">
                  <a:txBody>
                    <a:bodyPr/>
                    <a:lstStyle/>
                    <a:p>
                      <a:pPr algn="ctr"/>
                      <a:endParaRPr lang="fo-FO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b="1" dirty="0">
                          <a:solidFill>
                            <a:schemeClr val="tx2"/>
                          </a:solidFill>
                        </a:rPr>
                        <a:t>1873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b="1" dirty="0">
                          <a:solidFill>
                            <a:srgbClr val="008E40"/>
                          </a:solidFill>
                        </a:rPr>
                        <a:t>2007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b="1" dirty="0">
                          <a:solidFill>
                            <a:srgbClr val="FF0000"/>
                          </a:solidFill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526840"/>
                  </a:ext>
                </a:extLst>
              </a:tr>
              <a:tr h="360512">
                <a:tc vMerge="1">
                  <a:txBody>
                    <a:bodyPr/>
                    <a:lstStyle/>
                    <a:p>
                      <a:pPr algn="ctr"/>
                      <a:r>
                        <a:rPr lang="fo-FO" dirty="0"/>
                        <a:t>Eysturoy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dirty="0"/>
                        <a:t>1,5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dirty="0"/>
                        <a:t>1,5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dirty="0"/>
                        <a:t>1,5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44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097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4">
            <a:extLst>
              <a:ext uri="{FF2B5EF4-FFF2-40B4-BE49-F238E27FC236}">
                <a16:creationId xmlns:a16="http://schemas.microsoft.com/office/drawing/2014/main" id="{AFC8F19B-CDDD-D56E-7C74-963069BE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614362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Broyting</a:t>
            </a:r>
            <a: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 í </a:t>
            </a: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tættleika</a:t>
            </a:r>
            <a:b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r>
              <a:rPr lang="da-DK" altLang="fo-FO" sz="1800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1873 -2007 - 2020 </a:t>
            </a:r>
            <a:endParaRPr lang="da-DK" altLang="fo-FO" dirty="0">
              <a:latin typeface="Arial Black" panose="020B0A040201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329CCB1-BAA1-46F8-879E-3FE4FB6973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694391"/>
              </p:ext>
            </p:extLst>
          </p:nvPr>
        </p:nvGraphicFramePr>
        <p:xfrm>
          <a:off x="133165" y="1317999"/>
          <a:ext cx="8762260" cy="3289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D2459493-ADF9-9C71-AAE9-7AA6E1567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376474"/>
              </p:ext>
            </p:extLst>
          </p:nvPr>
        </p:nvGraphicFramePr>
        <p:xfrm>
          <a:off x="2050742" y="5077941"/>
          <a:ext cx="516680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870">
                  <a:extLst>
                    <a:ext uri="{9D8B030D-6E8A-4147-A177-3AD203B41FA5}">
                      <a16:colId xmlns:a16="http://schemas.microsoft.com/office/drawing/2014/main" val="2787448099"/>
                    </a:ext>
                  </a:extLst>
                </a:gridCol>
                <a:gridCol w="1187941">
                  <a:extLst>
                    <a:ext uri="{9D8B030D-6E8A-4147-A177-3AD203B41FA5}">
                      <a16:colId xmlns:a16="http://schemas.microsoft.com/office/drawing/2014/main" val="266794542"/>
                    </a:ext>
                  </a:extLst>
                </a:gridCol>
                <a:gridCol w="1176292">
                  <a:extLst>
                    <a:ext uri="{9D8B030D-6E8A-4147-A177-3AD203B41FA5}">
                      <a16:colId xmlns:a16="http://schemas.microsoft.com/office/drawing/2014/main" val="2483786126"/>
                    </a:ext>
                  </a:extLst>
                </a:gridCol>
                <a:gridCol w="1291701">
                  <a:extLst>
                    <a:ext uri="{9D8B030D-6E8A-4147-A177-3AD203B41FA5}">
                      <a16:colId xmlns:a16="http://schemas.microsoft.com/office/drawing/2014/main" val="3877474704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fo-FO" dirty="0">
                          <a:solidFill>
                            <a:schemeClr val="tx1"/>
                          </a:solidFill>
                        </a:rPr>
                        <a:t>Suðuroy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o-FO" dirty="0">
                          <a:solidFill>
                            <a:schemeClr val="tx1"/>
                          </a:solidFill>
                        </a:rPr>
                        <a:t>Miðal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o-F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o-F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851501"/>
                  </a:ext>
                </a:extLst>
              </a:tr>
              <a:tr h="360512">
                <a:tc vMerge="1">
                  <a:txBody>
                    <a:bodyPr/>
                    <a:lstStyle/>
                    <a:p>
                      <a:pPr algn="ctr"/>
                      <a:endParaRPr lang="fo-FO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b="1" dirty="0">
                          <a:solidFill>
                            <a:schemeClr val="tx2"/>
                          </a:solidFill>
                        </a:rPr>
                        <a:t>1873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b="1" dirty="0">
                          <a:solidFill>
                            <a:srgbClr val="008E40"/>
                          </a:solidFill>
                        </a:rPr>
                        <a:t>2007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b="1" dirty="0">
                          <a:solidFill>
                            <a:srgbClr val="FF0000"/>
                          </a:solidFill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526840"/>
                  </a:ext>
                </a:extLst>
              </a:tr>
              <a:tr h="360512">
                <a:tc vMerge="1">
                  <a:txBody>
                    <a:bodyPr/>
                    <a:lstStyle/>
                    <a:p>
                      <a:pPr algn="ctr"/>
                      <a:r>
                        <a:rPr lang="fo-FO" dirty="0"/>
                        <a:t>Eysturoy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dirty="0"/>
                        <a:t>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dirty="0"/>
                        <a:t>1,1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dirty="0"/>
                        <a:t>1,1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44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714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4">
            <a:extLst>
              <a:ext uri="{FF2B5EF4-FFF2-40B4-BE49-F238E27FC236}">
                <a16:creationId xmlns:a16="http://schemas.microsoft.com/office/drawing/2014/main" id="{AFC8F19B-CDDD-D56E-7C74-963069BE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614362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Broyting</a:t>
            </a:r>
            <a: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 í </a:t>
            </a: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tættleika</a:t>
            </a:r>
            <a:b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r>
              <a:rPr lang="da-DK" altLang="fo-FO" sz="1800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1873 -2007 - 2020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2902BF-2DAA-0803-8EF6-B66A74AAF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09" y="1368733"/>
            <a:ext cx="8900880" cy="3305674"/>
          </a:xfrm>
          <a:prstGeom prst="rect">
            <a:avLst/>
          </a:prstGeom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04A2B208-BED5-6FCE-F5C5-B37557847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024479"/>
              </p:ext>
            </p:extLst>
          </p:nvPr>
        </p:nvGraphicFramePr>
        <p:xfrm>
          <a:off x="2050742" y="5077941"/>
          <a:ext cx="516680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870">
                  <a:extLst>
                    <a:ext uri="{9D8B030D-6E8A-4147-A177-3AD203B41FA5}">
                      <a16:colId xmlns:a16="http://schemas.microsoft.com/office/drawing/2014/main" val="2787448099"/>
                    </a:ext>
                  </a:extLst>
                </a:gridCol>
                <a:gridCol w="1187941">
                  <a:extLst>
                    <a:ext uri="{9D8B030D-6E8A-4147-A177-3AD203B41FA5}">
                      <a16:colId xmlns:a16="http://schemas.microsoft.com/office/drawing/2014/main" val="266794542"/>
                    </a:ext>
                  </a:extLst>
                </a:gridCol>
                <a:gridCol w="1176292">
                  <a:extLst>
                    <a:ext uri="{9D8B030D-6E8A-4147-A177-3AD203B41FA5}">
                      <a16:colId xmlns:a16="http://schemas.microsoft.com/office/drawing/2014/main" val="2483786126"/>
                    </a:ext>
                  </a:extLst>
                </a:gridCol>
                <a:gridCol w="1291701">
                  <a:extLst>
                    <a:ext uri="{9D8B030D-6E8A-4147-A177-3AD203B41FA5}">
                      <a16:colId xmlns:a16="http://schemas.microsoft.com/office/drawing/2014/main" val="3877474704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fo-FO" dirty="0">
                          <a:solidFill>
                            <a:schemeClr val="tx1"/>
                          </a:solidFill>
                        </a:rPr>
                        <a:t>Allar Føroyar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o-FO" dirty="0">
                          <a:solidFill>
                            <a:schemeClr val="tx1"/>
                          </a:solidFill>
                        </a:rPr>
                        <a:t>Miðal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o-F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o-F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851501"/>
                  </a:ext>
                </a:extLst>
              </a:tr>
              <a:tr h="360512">
                <a:tc vMerge="1">
                  <a:txBody>
                    <a:bodyPr/>
                    <a:lstStyle/>
                    <a:p>
                      <a:pPr algn="ctr"/>
                      <a:endParaRPr lang="fo-FO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b="1" dirty="0">
                          <a:solidFill>
                            <a:schemeClr val="tx2"/>
                          </a:solidFill>
                        </a:rPr>
                        <a:t>1873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b="1" dirty="0">
                          <a:solidFill>
                            <a:srgbClr val="008E40"/>
                          </a:solidFill>
                        </a:rPr>
                        <a:t>2007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b="1" dirty="0">
                          <a:solidFill>
                            <a:srgbClr val="FF0000"/>
                          </a:solidFill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526840"/>
                  </a:ext>
                </a:extLst>
              </a:tr>
              <a:tr h="360512">
                <a:tc vMerge="1">
                  <a:txBody>
                    <a:bodyPr/>
                    <a:lstStyle/>
                    <a:p>
                      <a:pPr algn="ctr"/>
                      <a:r>
                        <a:rPr lang="fo-FO" dirty="0"/>
                        <a:t>Eysturoy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dirty="0"/>
                        <a:t>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dirty="0"/>
                        <a:t>1,8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dirty="0"/>
                        <a:t>1,8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44887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8B916A3D-2C6A-E20C-7F31-BE98F1DB0CB2}"/>
              </a:ext>
            </a:extLst>
          </p:cNvPr>
          <p:cNvSpPr/>
          <p:nvPr/>
        </p:nvSpPr>
        <p:spPr>
          <a:xfrm>
            <a:off x="8416032" y="2246049"/>
            <a:ext cx="579060" cy="2201662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6A688C-629E-C63F-74EF-EE0ED255ED97}"/>
              </a:ext>
            </a:extLst>
          </p:cNvPr>
          <p:cNvCxnSpPr>
            <a:cxnSpLocks/>
          </p:cNvCxnSpPr>
          <p:nvPr/>
        </p:nvCxnSpPr>
        <p:spPr>
          <a:xfrm>
            <a:off x="4854222" y="2438400"/>
            <a:ext cx="356181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11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4">
            <a:extLst>
              <a:ext uri="{FF2B5EF4-FFF2-40B4-BE49-F238E27FC236}">
                <a16:creationId xmlns:a16="http://schemas.microsoft.com/office/drawing/2014/main" id="{AFC8F19B-CDDD-D56E-7C74-963069BE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614362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Hvat</a:t>
            </a:r>
            <a: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 </a:t>
            </a: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kann</a:t>
            </a:r>
            <a: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 alt </a:t>
            </a: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hetta</a:t>
            </a:r>
            <a: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 </a:t>
            </a: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brúkast</a:t>
            </a:r>
            <a: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 til ?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B25D06B-19D8-37B8-591D-413767EE4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241778"/>
            <a:ext cx="8472311" cy="5265383"/>
          </a:xfrm>
        </p:spPr>
        <p:txBody>
          <a:bodyPr>
            <a:normAutofit fontScale="92500" lnSpcReduction="20000"/>
          </a:bodyPr>
          <a:lstStyle/>
          <a:p>
            <a:r>
              <a:rPr lang="fo-FO" sz="2200" dirty="0">
                <a:effectLst/>
              </a:rPr>
              <a:t>Gevur okkum eitt yvirlit um, hvat áseyðatalið (tættleikin) er kring landið.</a:t>
            </a:r>
          </a:p>
          <a:p>
            <a:endParaRPr lang="fo-FO" sz="2200" dirty="0">
              <a:effectLst/>
            </a:endParaRPr>
          </a:p>
          <a:p>
            <a:r>
              <a:rPr lang="fo-FO" sz="2200" dirty="0">
                <a:effectLst/>
              </a:rPr>
              <a:t>Ú</a:t>
            </a:r>
            <a:r>
              <a:rPr lang="fo-FO" sz="2200" dirty="0"/>
              <a:t>t frá hesum kunnu vit so meta um, um áseyðatalið í hvørjum einstøkum haga er:</a:t>
            </a:r>
          </a:p>
          <a:p>
            <a:pPr lvl="1"/>
            <a:r>
              <a:rPr lang="fo-FO" sz="1900" dirty="0"/>
              <a:t>Passaligt</a:t>
            </a:r>
          </a:p>
          <a:p>
            <a:pPr lvl="1"/>
            <a:r>
              <a:rPr lang="fo-FO" sz="1900" dirty="0"/>
              <a:t>Ov høgt </a:t>
            </a:r>
          </a:p>
          <a:p>
            <a:pPr lvl="1"/>
            <a:r>
              <a:rPr lang="fo-FO" sz="1900" dirty="0"/>
              <a:t>Ov lágt</a:t>
            </a:r>
          </a:p>
          <a:p>
            <a:pPr lvl="1"/>
            <a:endParaRPr lang="fo-FO" sz="2200" dirty="0"/>
          </a:p>
          <a:p>
            <a:pPr marL="0" indent="0">
              <a:buNone/>
            </a:pPr>
            <a:r>
              <a:rPr lang="fo-FO" sz="2200" b="1" dirty="0"/>
              <a:t>Tit sum varða av seyðinum</a:t>
            </a:r>
          </a:p>
          <a:p>
            <a:r>
              <a:rPr lang="fo-FO" sz="2200" dirty="0"/>
              <a:t>Kundu vit fingið eina betri úrtøku frá seyðinum, um vit broyttu áseyðatalið?</a:t>
            </a:r>
          </a:p>
          <a:p>
            <a:pPr marL="57150" indent="0">
              <a:buNone/>
            </a:pPr>
            <a:endParaRPr lang="fo-FO" sz="2200" b="1" dirty="0"/>
          </a:p>
          <a:p>
            <a:pPr marL="57150" indent="0">
              <a:buNone/>
            </a:pPr>
            <a:r>
              <a:rPr lang="fo-FO" sz="2200" b="1" dirty="0"/>
              <a:t>Tey sum varða av føroysku náttúruni</a:t>
            </a:r>
          </a:p>
          <a:p>
            <a:r>
              <a:rPr lang="fo-FO" sz="2400" dirty="0"/>
              <a:t>Kundu vit fingið eina “betri náttúru”, um vit broyttu áseyðatalið?  </a:t>
            </a:r>
            <a:r>
              <a:rPr lang="fo-FO" sz="2400" dirty="0" err="1"/>
              <a:t>t.d</a:t>
            </a:r>
            <a:r>
              <a:rPr lang="fo-FO" sz="2400" dirty="0"/>
              <a:t>.</a:t>
            </a:r>
          </a:p>
          <a:p>
            <a:pPr lvl="1"/>
            <a:r>
              <a:rPr lang="fo-FO" sz="2200" dirty="0"/>
              <a:t>Meira graslendi</a:t>
            </a:r>
          </a:p>
          <a:p>
            <a:pPr lvl="1"/>
            <a:r>
              <a:rPr lang="fo-FO" sz="2200" dirty="0"/>
              <a:t>Størri fjølbroytni (fleiri plantu- og djórasløg)</a:t>
            </a:r>
          </a:p>
          <a:p>
            <a:pPr lvl="1"/>
            <a:r>
              <a:rPr lang="fo-FO" sz="2200" dirty="0"/>
              <a:t>Færri skriðulop</a:t>
            </a:r>
            <a:r>
              <a:rPr lang="fo-FO" dirty="0">
                <a:effectLst/>
              </a:rPr>
              <a:t> </a:t>
            </a:r>
            <a:endParaRPr lang="da-DK" altLang="fo-FO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55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43409F-F0F7-82B2-3B00-9EB936F00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Áseyðatalið</a:t>
            </a:r>
            <a:br>
              <a:rPr lang="fo-FO" dirty="0"/>
            </a:br>
            <a:r>
              <a:rPr lang="fo-FO" sz="2000" dirty="0"/>
              <a:t>Bókmentir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0A5CC79-03D6-92F6-9BBD-C1C283D82F41}"/>
              </a:ext>
            </a:extLst>
          </p:cNvPr>
          <p:cNvGrpSpPr/>
          <p:nvPr/>
        </p:nvGrpSpPr>
        <p:grpSpPr>
          <a:xfrm>
            <a:off x="457200" y="1339505"/>
            <a:ext cx="3021248" cy="4863115"/>
            <a:chOff x="457200" y="1339505"/>
            <a:chExt cx="3021248" cy="4863115"/>
          </a:xfrm>
        </p:grpSpPr>
        <p:pic>
          <p:nvPicPr>
            <p:cNvPr id="6" name="Picture 5" descr="A picture containing text, mountain&#10;&#10;Description automatically generated">
              <a:extLst>
                <a:ext uri="{FF2B5EF4-FFF2-40B4-BE49-F238E27FC236}">
                  <a16:creationId xmlns:a16="http://schemas.microsoft.com/office/drawing/2014/main" id="{2A759696-2D08-857F-2E1C-6F5CDB8C3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666212"/>
              <a:ext cx="3021248" cy="453640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C2531E-536E-D29A-D50F-57664C06D469}"/>
                </a:ext>
              </a:extLst>
            </p:cNvPr>
            <p:cNvSpPr txBox="1"/>
            <p:nvPr/>
          </p:nvSpPr>
          <p:spPr>
            <a:xfrm>
              <a:off x="1580227" y="1339505"/>
              <a:ext cx="745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o-FO" b="1" dirty="0"/>
                <a:t>2017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B1BBBA-2925-5087-485B-BC5BE0471B4E}"/>
              </a:ext>
            </a:extLst>
          </p:cNvPr>
          <p:cNvGrpSpPr/>
          <p:nvPr/>
        </p:nvGrpSpPr>
        <p:grpSpPr>
          <a:xfrm>
            <a:off x="1927938" y="2324560"/>
            <a:ext cx="2947486" cy="4123632"/>
            <a:chOff x="4094038" y="1892557"/>
            <a:chExt cx="2947486" cy="41236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401D7E-1858-5C18-7F26-DBBE8A1FF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94038" y="2258145"/>
              <a:ext cx="2947486" cy="375804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21CFFA-59EC-383B-7DB3-4592ADF427C1}"/>
                </a:ext>
              </a:extLst>
            </p:cNvPr>
            <p:cNvSpPr txBox="1"/>
            <p:nvPr/>
          </p:nvSpPr>
          <p:spPr>
            <a:xfrm>
              <a:off x="5780699" y="1892557"/>
              <a:ext cx="745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o-FO" b="1" dirty="0"/>
                <a:t>2015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4C511A-DD21-35BE-44B2-BAE8D715D8D6}"/>
              </a:ext>
            </a:extLst>
          </p:cNvPr>
          <p:cNvGrpSpPr/>
          <p:nvPr/>
        </p:nvGrpSpPr>
        <p:grpSpPr>
          <a:xfrm>
            <a:off x="3382099" y="2414344"/>
            <a:ext cx="2710984" cy="4157608"/>
            <a:chOff x="3382099" y="2414344"/>
            <a:chExt cx="2710984" cy="415760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DBAB98-F4E5-D6A1-6DEA-9CB02348E121}"/>
                </a:ext>
              </a:extLst>
            </p:cNvPr>
            <p:cNvSpPr txBox="1"/>
            <p:nvPr/>
          </p:nvSpPr>
          <p:spPr>
            <a:xfrm>
              <a:off x="5111391" y="2414344"/>
              <a:ext cx="745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o-FO" b="1" dirty="0"/>
                <a:t>2010</a:t>
              </a:r>
            </a:p>
          </p:txBody>
        </p:sp>
        <p:pic>
          <p:nvPicPr>
            <p:cNvPr id="15" name="Picture 14" descr="Text, letter&#10;&#10;Description automatically generated">
              <a:extLst>
                <a:ext uri="{FF2B5EF4-FFF2-40B4-BE49-F238E27FC236}">
                  <a16:creationId xmlns:a16="http://schemas.microsoft.com/office/drawing/2014/main" id="{C75EFE81-6D1E-0F11-F7F3-E29A43348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2099" y="2783676"/>
              <a:ext cx="2710984" cy="3788276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059605-485E-39DD-6BAC-BD6349412A3C}"/>
              </a:ext>
            </a:extLst>
          </p:cNvPr>
          <p:cNvGrpSpPr/>
          <p:nvPr/>
        </p:nvGrpSpPr>
        <p:grpSpPr>
          <a:xfrm>
            <a:off x="5342182" y="2599010"/>
            <a:ext cx="2524854" cy="4145213"/>
            <a:chOff x="5342182" y="2599010"/>
            <a:chExt cx="2524854" cy="414521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169CD1-76FD-2AF6-A8E7-F7ED98CB6131}"/>
                </a:ext>
              </a:extLst>
            </p:cNvPr>
            <p:cNvSpPr txBox="1"/>
            <p:nvPr/>
          </p:nvSpPr>
          <p:spPr>
            <a:xfrm>
              <a:off x="6693370" y="2599010"/>
              <a:ext cx="745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o-FO" b="1" dirty="0"/>
                <a:t>2017</a:t>
              </a:r>
            </a:p>
          </p:txBody>
        </p:sp>
        <p:pic>
          <p:nvPicPr>
            <p:cNvPr id="20" name="Picture 19" descr="A picture containing text, mammal&#10;&#10;Description automatically generated">
              <a:extLst>
                <a:ext uri="{FF2B5EF4-FFF2-40B4-BE49-F238E27FC236}">
                  <a16:creationId xmlns:a16="http://schemas.microsoft.com/office/drawing/2014/main" id="{16F015EF-E48C-6014-5F0A-1C9EDB4EF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42182" y="2957699"/>
              <a:ext cx="2524854" cy="3786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192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74EF1277-AC59-B713-1ED8-349E184779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4166" y="1249478"/>
            <a:ext cx="3156347" cy="4208463"/>
          </a:xfrm>
        </p:spPr>
      </p:pic>
      <p:sp>
        <p:nvSpPr>
          <p:cNvPr id="19460" name="Title 4">
            <a:extLst>
              <a:ext uri="{FF2B5EF4-FFF2-40B4-BE49-F238E27FC236}">
                <a16:creationId xmlns:a16="http://schemas.microsoft.com/office/drawing/2014/main" id="{AFC8F19B-CDDD-D56E-7C74-963069BE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614362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Taxatiónsprotokollin</a:t>
            </a:r>
            <a: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 1873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C80BD19-4E10-DDB6-FF00-5A2D53B7B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820" y="1448255"/>
            <a:ext cx="2971118" cy="39614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3FA92379-3576-FE31-4521-6A58B84D4A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17640" y="1791547"/>
            <a:ext cx="3439358" cy="4883890"/>
          </a:xfrm>
        </p:spPr>
      </p:pic>
      <p:sp>
        <p:nvSpPr>
          <p:cNvPr id="19460" name="Title 4">
            <a:extLst>
              <a:ext uri="{FF2B5EF4-FFF2-40B4-BE49-F238E27FC236}">
                <a16:creationId xmlns:a16="http://schemas.microsoft.com/office/drawing/2014/main" id="{AFC8F19B-CDDD-D56E-7C74-963069BE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3082"/>
            <a:ext cx="8229600" cy="1202207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Hagar og </a:t>
            </a: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seyðamark</a:t>
            </a:r>
            <a:b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r>
              <a:rPr lang="da-DK" altLang="fo-FO" sz="2000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3. </a:t>
            </a:r>
            <a:r>
              <a:rPr lang="da-DK" altLang="fo-FO" sz="2000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útg</a:t>
            </a:r>
            <a:r>
              <a:rPr lang="da-DK" altLang="fo-FO" sz="2000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 2020</a:t>
            </a:r>
            <a:b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r>
              <a:rPr lang="da-DK" altLang="fo-FO" sz="2000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Kári </a:t>
            </a:r>
            <a:r>
              <a:rPr lang="da-DK" altLang="fo-FO" sz="2000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Thorsteinson</a:t>
            </a:r>
            <a:endParaRPr lang="da-DK" altLang="fo-FO" sz="2000" dirty="0">
              <a:latin typeface="Arial Black" panose="020B0A040201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60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5">
            <a:extLst>
              <a:ext uri="{FF2B5EF4-FFF2-40B4-BE49-F238E27FC236}">
                <a16:creationId xmlns:a16="http://schemas.microsoft.com/office/drawing/2014/main" id="{1B635581-86F4-6D2B-EDE0-BF31926C65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6516"/>
            <a:ext cx="8154140" cy="502064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fo-FO" dirty="0">
                <a:effectLst/>
              </a:rPr>
              <a:t>“Rætta áseyðatalið” er talið av óm (</a:t>
            </a:r>
            <a:r>
              <a:rPr lang="fo-FO" dirty="0" err="1">
                <a:effectLst/>
              </a:rPr>
              <a:t>ærum</a:t>
            </a:r>
            <a:r>
              <a:rPr lang="fo-FO" dirty="0">
                <a:effectLst/>
              </a:rPr>
              <a:t>), sum ganga í haganum:</a:t>
            </a:r>
          </a:p>
          <a:p>
            <a:pPr marL="0" indent="0" algn="l">
              <a:buNone/>
            </a:pPr>
            <a:endParaRPr lang="fo-FO" dirty="0">
              <a:effectLst/>
            </a:endParaRPr>
          </a:p>
          <a:p>
            <a:pPr marL="0" indent="0" algn="l">
              <a:buNone/>
            </a:pPr>
            <a:r>
              <a:rPr lang="fo-FO" b="1" dirty="0">
                <a:effectLst/>
              </a:rPr>
              <a:t>KONGSJØRÐ</a:t>
            </a:r>
          </a:p>
          <a:p>
            <a:pPr lvl="1"/>
            <a:r>
              <a:rPr lang="fo-FO" dirty="0">
                <a:effectLst/>
              </a:rPr>
              <a:t>Tað tað, sum bóndin “eingir” + møguligar aðrar ær.</a:t>
            </a:r>
          </a:p>
          <a:p>
            <a:pPr lvl="1"/>
            <a:endParaRPr lang="fo-FO" dirty="0">
              <a:effectLst/>
            </a:endParaRPr>
          </a:p>
          <a:p>
            <a:pPr marL="0" indent="0" algn="l">
              <a:buNone/>
            </a:pPr>
            <a:r>
              <a:rPr lang="fo-FO" b="1" dirty="0">
                <a:effectLst/>
              </a:rPr>
              <a:t>OGNARJØRÐ</a:t>
            </a:r>
            <a:r>
              <a:rPr lang="fo-FO" dirty="0">
                <a:effectLst/>
              </a:rPr>
              <a:t> </a:t>
            </a:r>
          </a:p>
          <a:p>
            <a:pPr lvl="1"/>
            <a:r>
              <a:rPr lang="fo-FO" dirty="0">
                <a:effectLst/>
              </a:rPr>
              <a:t>Allar ærnar, sum eigararnir eiga, sum ganga í </a:t>
            </a:r>
            <a:r>
              <a:rPr lang="fo-FO" dirty="0"/>
              <a:t>haganum + Møgulig røkt. </a:t>
            </a:r>
          </a:p>
          <a:p>
            <a:pPr lvl="1"/>
            <a:endParaRPr lang="fo-FO" dirty="0">
              <a:effectLst/>
            </a:endParaRPr>
          </a:p>
          <a:p>
            <a:pPr marL="0" indent="0" algn="l">
              <a:buNone/>
            </a:pPr>
            <a:r>
              <a:rPr lang="fo-FO" b="1" dirty="0">
                <a:effectLst/>
              </a:rPr>
              <a:t>OGNARJØRÐ </a:t>
            </a:r>
            <a:r>
              <a:rPr lang="fo-FO" b="1" dirty="0" err="1">
                <a:effectLst/>
              </a:rPr>
              <a:t>VID</a:t>
            </a:r>
            <a:r>
              <a:rPr lang="fo-FO" b="1" dirty="0">
                <a:effectLst/>
              </a:rPr>
              <a:t> KENNING </a:t>
            </a:r>
          </a:p>
          <a:p>
            <a:pPr lvl="1"/>
            <a:r>
              <a:rPr lang="fo-FO" dirty="0" err="1"/>
              <a:t>F</a:t>
            </a:r>
            <a:r>
              <a:rPr lang="fo-FO" dirty="0" err="1">
                <a:effectLst/>
              </a:rPr>
              <a:t>elagsærnar</a:t>
            </a:r>
            <a:r>
              <a:rPr lang="fo-FO" dirty="0">
                <a:effectLst/>
              </a:rPr>
              <a:t> + </a:t>
            </a:r>
            <a:r>
              <a:rPr lang="fo-FO" dirty="0" err="1">
                <a:effectLst/>
              </a:rPr>
              <a:t>Kenningaærnar</a:t>
            </a:r>
            <a:r>
              <a:rPr lang="fo-FO" dirty="0">
                <a:effectLst/>
              </a:rPr>
              <a:t> + Møgulig røkt</a:t>
            </a:r>
          </a:p>
          <a:p>
            <a:pPr marL="457200" lvl="1" indent="0">
              <a:buNone/>
            </a:pPr>
            <a:endParaRPr lang="fo-FO" dirty="0"/>
          </a:p>
          <a:p>
            <a:pPr marL="457200" lvl="1" indent="0">
              <a:buNone/>
            </a:pPr>
            <a:r>
              <a:rPr lang="fo-FO" b="1" dirty="0">
                <a:effectLst/>
              </a:rPr>
              <a:t>Húsadalshagi</a:t>
            </a:r>
            <a:r>
              <a:rPr lang="fo-FO" dirty="0">
                <a:effectLst/>
              </a:rPr>
              <a:t> í Hvalvík (3 merkur (48 gyllin)</a:t>
            </a:r>
          </a:p>
          <a:p>
            <a:pPr marL="457200" lvl="1" indent="0">
              <a:buNone/>
            </a:pPr>
            <a:r>
              <a:rPr lang="fo-FO" dirty="0"/>
              <a:t>Áseyðatal: 123</a:t>
            </a:r>
          </a:p>
          <a:p>
            <a:pPr marL="457200" lvl="1" indent="0">
              <a:buNone/>
            </a:pPr>
            <a:r>
              <a:rPr lang="fo-FO" dirty="0"/>
              <a:t>	99 </a:t>
            </a:r>
            <a:r>
              <a:rPr lang="fo-FO" dirty="0" err="1"/>
              <a:t>f</a:t>
            </a:r>
            <a:r>
              <a:rPr lang="fo-FO" dirty="0" err="1">
                <a:effectLst/>
              </a:rPr>
              <a:t>elagsærnar</a:t>
            </a:r>
            <a:r>
              <a:rPr lang="fo-FO" dirty="0">
                <a:effectLst/>
              </a:rPr>
              <a:t> + 24 </a:t>
            </a:r>
            <a:r>
              <a:rPr lang="fo-FO" dirty="0" err="1">
                <a:effectLst/>
              </a:rPr>
              <a:t>kenningaær</a:t>
            </a:r>
            <a:r>
              <a:rPr lang="fo-FO" dirty="0">
                <a:effectLst/>
              </a:rPr>
              <a:t> (1 ær pr 2 gyllin)</a:t>
            </a:r>
          </a:p>
          <a:p>
            <a:pPr marL="0" indent="0" eaLnBrk="1" hangingPunct="1">
              <a:buNone/>
            </a:pPr>
            <a:endParaRPr lang="da-DK" altLang="fo-FO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460" name="Title 4">
            <a:extLst>
              <a:ext uri="{FF2B5EF4-FFF2-40B4-BE49-F238E27FC236}">
                <a16:creationId xmlns:a16="http://schemas.microsoft.com/office/drawing/2014/main" id="{AFC8F19B-CDDD-D56E-7C74-963069BE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614362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Áseyðatalið</a:t>
            </a:r>
            <a:b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endParaRPr lang="da-DK" altLang="fo-FO" dirty="0">
              <a:latin typeface="Arial Black" panose="020B0A040201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5">
            <a:extLst>
              <a:ext uri="{FF2B5EF4-FFF2-40B4-BE49-F238E27FC236}">
                <a16:creationId xmlns:a16="http://schemas.microsoft.com/office/drawing/2014/main" id="{1B635581-86F4-6D2B-EDE0-BF31926C65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6517"/>
            <a:ext cx="8154140" cy="42084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a-DK" altLang="fo-F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Sumba</a:t>
            </a:r>
          </a:p>
          <a:p>
            <a:pPr marL="0" indent="0" eaLnBrk="1" hangingPunct="1">
              <a:buNone/>
            </a:pPr>
            <a:r>
              <a:rPr lang="da-DK" altLang="fo-F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18 </a:t>
            </a:r>
            <a:r>
              <a:rPr lang="da-DK" altLang="fo-F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hagar</a:t>
            </a:r>
            <a:endParaRPr lang="da-DK" altLang="fo-FO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da-DK" altLang="fo-FO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da-DK" altLang="fo-F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		</a:t>
            </a:r>
            <a:r>
              <a:rPr lang="da-DK" altLang="fo-F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Áseyðatalið</a:t>
            </a:r>
            <a:r>
              <a:rPr lang="da-DK" altLang="fo-F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da-DK" altLang="fo-F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sambært</a:t>
            </a:r>
            <a:r>
              <a:rPr lang="da-DK" altLang="fo-F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marL="0" indent="0" eaLnBrk="1" hangingPunct="1">
              <a:buNone/>
            </a:pPr>
            <a:r>
              <a:rPr lang="da-DK" altLang="fo-F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	Hagar og </a:t>
            </a:r>
            <a:r>
              <a:rPr lang="da-DK" altLang="fo-F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seyðamark</a:t>
            </a:r>
            <a:r>
              <a:rPr lang="da-DK" altLang="fo-F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	</a:t>
            </a:r>
            <a:r>
              <a:rPr lang="da-DK" altLang="fo-F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Rættað</a:t>
            </a:r>
            <a:r>
              <a:rPr lang="da-DK" altLang="fo-F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buNone/>
            </a:pPr>
            <a:r>
              <a:rPr lang="da-DK" altLang="fo-F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Desembur 2020				Septembur 2021</a:t>
            </a:r>
          </a:p>
          <a:p>
            <a:pPr marL="0" indent="0" eaLnBrk="1" hangingPunct="1">
              <a:buNone/>
            </a:pPr>
            <a:endParaRPr lang="da-DK" altLang="fo-FO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da-DK" altLang="fo-F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	</a:t>
            </a:r>
            <a:r>
              <a:rPr lang="da-DK" altLang="fo-FO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2.706 ær					2.095 ær</a:t>
            </a:r>
          </a:p>
          <a:p>
            <a:pPr marL="0" indent="0" eaLnBrk="1" hangingPunct="1">
              <a:buNone/>
            </a:pPr>
            <a:r>
              <a:rPr lang="da-DK" altLang="fo-FO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</a:p>
          <a:p>
            <a:pPr marL="0" indent="0" eaLnBrk="1" hangingPunct="1">
              <a:buNone/>
            </a:pPr>
            <a:r>
              <a:rPr lang="da-DK" altLang="fo-FO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				</a:t>
            </a:r>
            <a:r>
              <a:rPr lang="da-DK" altLang="fo-FO" b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Munur</a:t>
            </a:r>
            <a:r>
              <a:rPr lang="da-DK" altLang="fo-FO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611 ær</a:t>
            </a:r>
            <a:endParaRPr lang="da-DK" altLang="fo-FO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460" name="Title 4">
            <a:extLst>
              <a:ext uri="{FF2B5EF4-FFF2-40B4-BE49-F238E27FC236}">
                <a16:creationId xmlns:a16="http://schemas.microsoft.com/office/drawing/2014/main" id="{AFC8F19B-CDDD-D56E-7C74-963069BE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614362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Hvussu</a:t>
            </a:r>
            <a: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 </a:t>
            </a: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álítandi</a:t>
            </a:r>
            <a: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 </a:t>
            </a: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eru</a:t>
            </a:r>
            <a: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 </a:t>
            </a: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tølini</a:t>
            </a:r>
            <a: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89763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4">
            <a:extLst>
              <a:ext uri="{FF2B5EF4-FFF2-40B4-BE49-F238E27FC236}">
                <a16:creationId xmlns:a16="http://schemas.microsoft.com/office/drawing/2014/main" id="{AFC8F19B-CDDD-D56E-7C74-963069BE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419"/>
            <a:ext cx="8229600" cy="614362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fo-FO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Áseyðatalið</a:t>
            </a:r>
            <a:br>
              <a:rPr lang="fo-FO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r>
              <a:rPr lang="fo-FO" altLang="fo-FO" sz="2000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Gamla - og Nýggja skipanin</a:t>
            </a:r>
            <a:br>
              <a:rPr lang="fo-FO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r>
              <a:rPr lang="fo-FO" altLang="fo-FO" sz="1400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Sambart Svabo 1781-1782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E8C454-4EAA-A195-B2C0-63418ABA6525}"/>
              </a:ext>
            </a:extLst>
          </p:cNvPr>
          <p:cNvSpPr txBox="1"/>
          <p:nvPr/>
        </p:nvSpPr>
        <p:spPr>
          <a:xfrm>
            <a:off x="3900233" y="2276774"/>
            <a:ext cx="50970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dirty="0" err="1"/>
              <a:t>Taxationsprotokollin</a:t>
            </a:r>
            <a:r>
              <a:rPr lang="fo-FO" dirty="0"/>
              <a:t> 	</a:t>
            </a:r>
            <a:r>
              <a:rPr lang="fo-FO" b="1" dirty="0"/>
              <a:t>1873</a:t>
            </a:r>
            <a:r>
              <a:rPr lang="fo-FO" dirty="0"/>
              <a:t>:  			</a:t>
            </a:r>
            <a:r>
              <a:rPr lang="fo-FO" b="1" dirty="0"/>
              <a:t>64.202</a:t>
            </a:r>
          </a:p>
          <a:p>
            <a:endParaRPr lang="fo-FO" dirty="0"/>
          </a:p>
          <a:p>
            <a:r>
              <a:rPr lang="fo-FO" dirty="0"/>
              <a:t>Thorsteinsson, 1. útg. 	</a:t>
            </a:r>
            <a:r>
              <a:rPr lang="fo-FO" b="1" dirty="0"/>
              <a:t>2007</a:t>
            </a:r>
            <a:r>
              <a:rPr lang="fo-FO" dirty="0"/>
              <a:t>:  			</a:t>
            </a:r>
            <a:r>
              <a:rPr lang="fo-FO" b="1" dirty="0"/>
              <a:t>70.096</a:t>
            </a:r>
          </a:p>
          <a:p>
            <a:endParaRPr lang="fo-FO" dirty="0"/>
          </a:p>
          <a:p>
            <a:r>
              <a:rPr lang="fo-FO" dirty="0"/>
              <a:t>Thorsteinsson, 3. útg 	</a:t>
            </a:r>
            <a:r>
              <a:rPr lang="fo-FO" b="1" dirty="0"/>
              <a:t>2020</a:t>
            </a:r>
            <a:r>
              <a:rPr lang="fo-FO" dirty="0"/>
              <a:t>:  			</a:t>
            </a:r>
            <a:r>
              <a:rPr lang="fo-FO" b="1" dirty="0"/>
              <a:t>70.342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53E4F0-9103-B643-E19A-04DB1C497A2A}"/>
              </a:ext>
            </a:extLst>
          </p:cNvPr>
          <p:cNvGrpSpPr/>
          <p:nvPr/>
        </p:nvGrpSpPr>
        <p:grpSpPr>
          <a:xfrm>
            <a:off x="146756" y="1367161"/>
            <a:ext cx="4565559" cy="5415997"/>
            <a:chOff x="432479" y="1367161"/>
            <a:chExt cx="4565559" cy="541599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CF82A98-FD35-8D29-4E47-5BA286BF0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432479" y="1367161"/>
              <a:ext cx="3564722" cy="53278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2EFB75-6DEF-0582-A23A-C45A830F2E26}"/>
                </a:ext>
              </a:extLst>
            </p:cNvPr>
            <p:cNvSpPr txBox="1"/>
            <p:nvPr/>
          </p:nvSpPr>
          <p:spPr>
            <a:xfrm>
              <a:off x="3373875" y="6536937"/>
              <a:ext cx="16241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o-FO" sz="1000" dirty="0"/>
                <a:t>Kelda: Helgi í Brekkunum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363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4">
            <a:extLst>
              <a:ext uri="{FF2B5EF4-FFF2-40B4-BE49-F238E27FC236}">
                <a16:creationId xmlns:a16="http://schemas.microsoft.com/office/drawing/2014/main" id="{AFC8F19B-CDDD-D56E-7C74-963069BE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3082"/>
            <a:ext cx="8229600" cy="1025201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Berievnið</a:t>
            </a:r>
            <a:r>
              <a:rPr lang="da-DK" altLang="fo-FO" dirty="0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 - </a:t>
            </a:r>
            <a:r>
              <a:rPr lang="da-DK" altLang="fo-FO" dirty="0" err="1">
                <a:latin typeface="Arial Black" panose="020B0A040201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Skipanin</a:t>
            </a:r>
            <a:endParaRPr lang="da-DK" altLang="fo-FO" sz="2000" dirty="0">
              <a:latin typeface="Arial Black" panose="020B0A040201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49B084-47B8-810E-6163-7A4AD770BE36}"/>
              </a:ext>
            </a:extLst>
          </p:cNvPr>
          <p:cNvGrpSpPr/>
          <p:nvPr/>
        </p:nvGrpSpPr>
        <p:grpSpPr>
          <a:xfrm>
            <a:off x="284085" y="975972"/>
            <a:ext cx="8081317" cy="5699465"/>
            <a:chOff x="1038687" y="1038687"/>
            <a:chExt cx="7066626" cy="507669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734E496-4A48-AAD5-5C7D-3C6FF85FD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8687" y="1038687"/>
              <a:ext cx="7066626" cy="507669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D9B3F2-D2B8-BE7A-09F0-8A31E788DB40}"/>
                </a:ext>
              </a:extLst>
            </p:cNvPr>
            <p:cNvSpPr txBox="1"/>
            <p:nvPr/>
          </p:nvSpPr>
          <p:spPr>
            <a:xfrm>
              <a:off x="2280360" y="1942444"/>
              <a:ext cx="52951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altLang="fo-FO" dirty="0" err="1">
                  <a:solidFill>
                    <a:srgbClr val="FF0000"/>
                  </a:solidFill>
                  <a:latin typeface="Arial Black" panose="020B0A04020102020204" pitchFamily="34" charset="0"/>
                  <a:ea typeface="ＭＳ Ｐゴシック" panose="020B0600070205080204" pitchFamily="34" charset="-128"/>
                  <a:cs typeface="Arial Bold" panose="020B0704020202020204" pitchFamily="34" charset="0"/>
                </a:rPr>
                <a:t>Carrying</a:t>
              </a:r>
              <a:r>
                <a:rPr lang="da-DK" altLang="fo-FO" dirty="0">
                  <a:solidFill>
                    <a:srgbClr val="FF0000"/>
                  </a:solidFill>
                  <a:latin typeface="Arial Black" panose="020B0A04020102020204" pitchFamily="34" charset="0"/>
                  <a:ea typeface="ＭＳ Ｐゴシック" panose="020B0600070205080204" pitchFamily="34" charset="-128"/>
                  <a:cs typeface="Arial Bold" panose="020B0704020202020204" pitchFamily="34" charset="0"/>
                </a:rPr>
                <a:t> </a:t>
              </a:r>
              <a:r>
                <a:rPr lang="da-DK" altLang="fo-FO" dirty="0" err="1">
                  <a:solidFill>
                    <a:srgbClr val="FF0000"/>
                  </a:solidFill>
                  <a:latin typeface="Arial Black" panose="020B0A04020102020204" pitchFamily="34" charset="0"/>
                  <a:ea typeface="ＭＳ Ｐゴシック" panose="020B0600070205080204" pitchFamily="34" charset="-128"/>
                  <a:cs typeface="Arial Bold" panose="020B0704020202020204" pitchFamily="34" charset="0"/>
                </a:rPr>
                <a:t>capacity</a:t>
              </a:r>
              <a:r>
                <a:rPr lang="da-DK" altLang="fo-FO" dirty="0">
                  <a:solidFill>
                    <a:srgbClr val="FF0000"/>
                  </a:solidFill>
                  <a:latin typeface="Arial Black" panose="020B0A04020102020204" pitchFamily="34" charset="0"/>
                  <a:ea typeface="ＭＳ Ｐゴシック" panose="020B0600070205080204" pitchFamily="34" charset="-128"/>
                  <a:cs typeface="Arial Bold" panose="020B0704020202020204" pitchFamily="34" charset="0"/>
                </a:rPr>
                <a:t> – </a:t>
              </a:r>
              <a:r>
                <a:rPr lang="da-DK" altLang="fo-FO" dirty="0" err="1">
                  <a:solidFill>
                    <a:srgbClr val="0000FF"/>
                  </a:solidFill>
                  <a:latin typeface="Arial Black" panose="020B0A04020102020204" pitchFamily="34" charset="0"/>
                  <a:ea typeface="ＭＳ Ｐゴシック" panose="020B0600070205080204" pitchFamily="34" charset="-128"/>
                  <a:cs typeface="Arial Bold" panose="020B0704020202020204" pitchFamily="34" charset="0"/>
                </a:rPr>
                <a:t>Berievnið</a:t>
              </a:r>
              <a:r>
                <a:rPr lang="da-DK" altLang="fo-FO" dirty="0">
                  <a:solidFill>
                    <a:srgbClr val="0000FF"/>
                  </a:solidFill>
                  <a:latin typeface="Arial Black" panose="020B0A04020102020204" pitchFamily="34" charset="0"/>
                  <a:ea typeface="ＭＳ Ｐゴシック" panose="020B0600070205080204" pitchFamily="34" charset="-128"/>
                  <a:cs typeface="Arial Bold" panose="020B0704020202020204" pitchFamily="34" charset="0"/>
                </a:rPr>
                <a:t> - </a:t>
              </a:r>
              <a:r>
                <a:rPr lang="da-DK" altLang="fo-FO" dirty="0" err="1">
                  <a:solidFill>
                    <a:srgbClr val="0000FF"/>
                  </a:solidFill>
                  <a:latin typeface="Arial Black" panose="020B0A04020102020204" pitchFamily="34" charset="0"/>
                  <a:ea typeface="ＭＳ Ｐゴシック" panose="020B0600070205080204" pitchFamily="34" charset="-128"/>
                  <a:cs typeface="Arial Bold" panose="020B0704020202020204" pitchFamily="34" charset="0"/>
                </a:rPr>
                <a:t>Skipanin</a:t>
              </a:r>
              <a:r>
                <a:rPr lang="da-DK" altLang="fo-FO" dirty="0">
                  <a:solidFill>
                    <a:srgbClr val="0000FF"/>
                  </a:solidFill>
                  <a:latin typeface="Arial Black" panose="020B0A04020102020204" pitchFamily="34" charset="0"/>
                  <a:ea typeface="ＭＳ Ｐゴシック" panose="020B0600070205080204" pitchFamily="34" charset="-128"/>
                  <a:cs typeface="Arial Bold" panose="020B0704020202020204" pitchFamily="34" charset="0"/>
                </a:rPr>
                <a:t> </a:t>
              </a:r>
              <a:endParaRPr lang="fo-FO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823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4E7D"/>
      </a:dk2>
      <a:lt2>
        <a:srgbClr val="EEECE1"/>
      </a:lt2>
      <a:accent1>
        <a:srgbClr val="004E7D"/>
      </a:accent1>
      <a:accent2>
        <a:srgbClr val="779BBB"/>
      </a:accent2>
      <a:accent3>
        <a:srgbClr val="44A436"/>
      </a:accent3>
      <a:accent4>
        <a:srgbClr val="A61422"/>
      </a:accent4>
      <a:accent5>
        <a:srgbClr val="E47823"/>
      </a:accent5>
      <a:accent6>
        <a:srgbClr val="141313"/>
      </a:accent6>
      <a:hlink>
        <a:srgbClr val="19AAD9"/>
      </a:hlink>
      <a:folHlink>
        <a:srgbClr val="B1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3774</TotalTime>
  <Words>686</Words>
  <Application>Microsoft Office PowerPoint</Application>
  <PresentationFormat>On-screen Show (4:3)</PresentationFormat>
  <Paragraphs>226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Arial Black</vt:lpstr>
      <vt:lpstr>Calibri</vt:lpstr>
      <vt:lpstr>Office Theme</vt:lpstr>
      <vt:lpstr> Áseyðatalið í føroysku  høgunum   Fyrr og nú mest nú</vt:lpstr>
      <vt:lpstr>Innihald</vt:lpstr>
      <vt:lpstr>Áseyðatalið Bókmentir</vt:lpstr>
      <vt:lpstr>Taxatiónsprotokollin 1873</vt:lpstr>
      <vt:lpstr>Hagar og seyðamark 3. útg 2020 Kári Thorsteinson</vt:lpstr>
      <vt:lpstr>Áseyðatalið </vt:lpstr>
      <vt:lpstr>Hvussu álítandi eru tølini?</vt:lpstr>
      <vt:lpstr>Áseyðatalið Gamla - og Nýggja skipanin Sambart Svabo 1781-1782 </vt:lpstr>
      <vt:lpstr>Berievnið - Skipanin</vt:lpstr>
      <vt:lpstr>Ognarviðurskifti  í teimum 480 høgunum</vt:lpstr>
      <vt:lpstr>Støddin</vt:lpstr>
      <vt:lpstr>Tættleiki Áseyðatal/mørk</vt:lpstr>
      <vt:lpstr>Tættleiki Áseyðatal/mørk</vt:lpstr>
      <vt:lpstr>Tættleiki ha/áseyð</vt:lpstr>
      <vt:lpstr>Tættleiki ha/áseyð</vt:lpstr>
      <vt:lpstr>Tættleiki Áseyðatal/mørk Landsjørð - Ogn</vt:lpstr>
      <vt:lpstr>Tættleiki Áseyðatal/km2 Landsjørð - Ogn</vt:lpstr>
      <vt:lpstr>Tættleiki Landsjørð - Ogn</vt:lpstr>
      <vt:lpstr>Áseyðatal og markatal</vt:lpstr>
      <vt:lpstr>Áseyðatal og vídd</vt:lpstr>
      <vt:lpstr>Markatal og vídd</vt:lpstr>
      <vt:lpstr>Broyting í tættleika 1873 -2007 - 2020 </vt:lpstr>
      <vt:lpstr>Broyting í tættleika 1873 -2007 - 2020 </vt:lpstr>
      <vt:lpstr>Broyting í tættleika 1873 -2007 - 2020 </vt:lpstr>
      <vt:lpstr>Broyting í tættleika 1873 -2007 - 2020 </vt:lpstr>
      <vt:lpstr>Broyting í tættleika 1873 -2007 - 2020 </vt:lpstr>
      <vt:lpstr>Broyting í tættleika 1873 -2007 - 2020 </vt:lpstr>
      <vt:lpstr>Broyting í tættleika 1873 -2007 - 2020 </vt:lpstr>
      <vt:lpstr>Hvat kann alt hetta brúkast til ?</vt:lpstr>
    </vt:vector>
  </TitlesOfParts>
  <Company>Sendistovan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Sissal Kj. Kristiansen</dc:creator>
  <cp:lastModifiedBy>Eyðfinn Magnussen</cp:lastModifiedBy>
  <cp:revision>76</cp:revision>
  <cp:lastPrinted>2023-02-17T14:48:39Z</cp:lastPrinted>
  <dcterms:created xsi:type="dcterms:W3CDTF">2011-06-30T09:45:21Z</dcterms:created>
  <dcterms:modified xsi:type="dcterms:W3CDTF">2023-02-17T15:15:25Z</dcterms:modified>
</cp:coreProperties>
</file>