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0" r:id="rId4"/>
    <p:sldId id="297" r:id="rId5"/>
    <p:sldId id="294" r:id="rId6"/>
    <p:sldId id="299" r:id="rId7"/>
    <p:sldId id="303" r:id="rId8"/>
    <p:sldId id="298" r:id="rId9"/>
    <p:sldId id="300" r:id="rId10"/>
    <p:sldId id="301" r:id="rId11"/>
    <p:sldId id="305" r:id="rId12"/>
    <p:sldId id="307" r:id="rId13"/>
    <p:sldId id="275" r:id="rId14"/>
    <p:sldId id="267" r:id="rId15"/>
    <p:sldId id="295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6CDED-FE6F-46DD-8CE7-F85D95CE49E8}" type="datetimeFigureOut">
              <a:rPr lang="nb-NO" smtClean="0"/>
              <a:t>17.02.2024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F2B74-1B7D-4C10-AF98-BBD6B07C7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683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49E0CF-61F1-2BD0-872B-DA46B1BF2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4C20E2F-A0A7-4674-E71C-AEF2A58D6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1559AE-23C1-0B2C-676C-7E51A24A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1B0C-C2D5-415A-8ACA-16AC903F0BB9}" type="datetime1">
              <a:rPr lang="nb-NO" smtClean="0"/>
              <a:t>17.02.2024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AEC132-D0B6-810C-171F-32B904A8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498AD8-8E43-325E-B9A4-E9772EDA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23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A72ABF-7D56-2C9A-2CB8-6D3D373F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81ABC8-49E0-7869-CEF0-33CA0EB9F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118785-7AA2-A74E-2AD6-2832CAD7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6D33-94BB-4A8F-8834-1774B79FF04F}" type="datetime1">
              <a:rPr lang="nb-NO" smtClean="0"/>
              <a:t>17.02.2024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9DBD64-9C28-63E6-1707-4E0AE93C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BD770D-6EB7-21F3-4E9B-E85C2D34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01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F1F3940-3BD0-4632-9D0B-031A8D138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0D4ADEA-D67D-AAD2-A2BB-DFBB33133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BF8DC9-7CD6-F378-D563-20EEE059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452D-88D9-4A80-A1C4-36BB41A6062E}" type="datetime1">
              <a:rPr lang="nb-NO" smtClean="0"/>
              <a:t>17.02.2024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76D79-2A7C-65CD-EAC7-FED80434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CA0223-D13E-37B2-06A7-C149BDA3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34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AAA026-4FD1-A604-F870-F2FC600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ABBB59-5045-74E4-73EB-8085AEFB2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FE586F-F57F-191A-C420-FC316CA3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5D9-CBA6-4215-9619-583A1905B29A}" type="datetime1">
              <a:rPr lang="nb-NO" smtClean="0"/>
              <a:t>17.02.2024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5A7C18-6BC2-2C15-AEC2-0E813AB0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6147B-F4C0-7ECB-923E-0974DC24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047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62B212-0197-84CF-1305-B2A8DB0F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593BED-CD73-527B-8BE5-66002293B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06D8A1-FF6F-98E2-DC4F-22183179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2D2F-D521-4391-88F2-1AFC807C0B6F}" type="datetime1">
              <a:rPr lang="nb-NO" smtClean="0"/>
              <a:t>17.02.2024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02416B-0360-E881-C4C1-A1C6C770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5223D7-DB44-4704-5E87-523FAB3E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19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D7E5B0-5FF1-E147-1420-4BB13215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A3463-0D09-93A5-CDCE-622282F4D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D3358E-370D-5E0B-6DDA-7F89A4059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DE5FDDA-0BDB-3125-875A-D3BD6DED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6D1F-93BE-4914-BE63-7E1E40814050}" type="datetime1">
              <a:rPr lang="nb-NO" smtClean="0"/>
              <a:t>17.02.2024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DE35FE-257C-3794-5FA1-F99C6B12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4709C4A-0528-B0BA-F106-E616CFCE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3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30F0B-FAFB-73C5-9BF7-1CD08CBF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5DD78A-AB9A-F48E-5072-7EDDC62C5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DCC7FA-24AD-DAD6-6679-B624D50D9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2A14DE7-94EC-50A9-7708-285DB597A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E373BCB-DF5A-A6E0-1C0A-645A57BD4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FC747FD-EC0D-D92B-9855-C49D5224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610F-F944-48E3-906D-C6B9F17D4D7D}" type="datetime1">
              <a:rPr lang="nb-NO" smtClean="0"/>
              <a:t>17.02.2024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07F3718-2888-9C26-87DD-04323CFB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17906BF-8369-7371-0C3B-A5D18758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40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A790B9-E014-EAE6-C20D-C6BA3D0C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F7ED64-0F8C-8FB1-1CE0-674743B0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17A1-D5DE-43DA-AD1D-AF99081E801F}" type="datetime1">
              <a:rPr lang="nb-NO" smtClean="0"/>
              <a:t>17.02.2024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E5F6BAD-A827-CD46-794C-8BC12773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981798-3B7C-7140-4828-49DF44D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73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498ADCE-C683-7304-BD77-BEC4E456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BDAC-00BF-4A4C-B4AE-946395110D5C}" type="datetime1">
              <a:rPr lang="nb-NO" smtClean="0"/>
              <a:t>17.02.2024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DB8C9DC-0236-1654-98DB-AB515208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8ED7617-3AB3-B5A9-045D-EE848D8B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DA515B-82FB-8C16-FBCF-6631F793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E68C74-875B-385A-D97B-1DDFA07C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A70D430-4D33-9EEE-617D-14156348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BD6FAE3-2BF9-6A88-FDF5-A47DAFF3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C5EC-B511-436A-9849-8FF7B391F987}" type="datetime1">
              <a:rPr lang="nb-NO" smtClean="0"/>
              <a:t>17.02.2024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498C4C9-6217-8492-7859-E7CDBE3E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3DB528A-1A68-0470-21B9-E274F2BF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26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3453F-34C7-475F-3885-E00DD95A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AC57DC9-E580-39E2-0960-EE79E98C7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0406076-5931-36A5-A9F6-DAED8AEE0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54005A3-4F4B-CA1F-B54D-14EB078A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3589-7740-4A2E-9981-8CEE4A81C008}" type="datetime1">
              <a:rPr lang="nb-NO" smtClean="0"/>
              <a:t>17.02.2024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E20F5C-8EF4-9BEF-CAE3-4DDE1C39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A5698A3-B04D-EF21-4651-8445531D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53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46A4CB3-D5CE-0367-3372-F923990E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2FF5C5-5253-EAFD-5739-C08503BCA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17355F-C6F7-F623-3062-4E6A2F5AF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B4A1-EC47-4F71-A5CB-F557CFAC1A65}" type="datetime1">
              <a:rPr lang="nb-NO" smtClean="0"/>
              <a:t>17.02.2024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EE8B28-D708-1AC9-0EAC-1AFD505AD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Bunadarstevnan Klaksvik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53B0E5-1651-C202-5CC2-0B6E4A190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72849-F108-4725-A760-2196D8DD7E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76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oms - Norsk Sau og Geit">
            <a:extLst>
              <a:ext uri="{FF2B5EF4-FFF2-40B4-BE49-F238E27FC236}">
                <a16:creationId xmlns:a16="http://schemas.microsoft.com/office/drawing/2014/main" id="{613EABBA-955E-756B-CB5C-045CFB839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6"/>
          <a:stretch/>
        </p:blipFill>
        <p:spPr bwMode="auto">
          <a:xfrm>
            <a:off x="3952550" y="1318661"/>
            <a:ext cx="7924800" cy="39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alender">
            <a:extLst>
              <a:ext uri="{FF2B5EF4-FFF2-40B4-BE49-F238E27FC236}">
                <a16:creationId xmlns:a16="http://schemas.microsoft.com/office/drawing/2014/main" id="{01E0EE95-F523-DAB2-2F71-B38E82AE9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54" r="2" b="8965"/>
          <a:stretch/>
        </p:blipFill>
        <p:spPr>
          <a:xfrm>
            <a:off x="4244516" y="7645400"/>
            <a:ext cx="7555832" cy="45719"/>
          </a:xfrm>
          <a:prstGeom prst="rect">
            <a:avLst/>
          </a:prstGeom>
        </p:spPr>
      </p:pic>
      <p:sp useBgFill="1">
        <p:nvSpPr>
          <p:cNvPr id="1052" name="Freeform: Shape 105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9B1FA9-949E-ACE1-9B15-6A9E4FEE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Bunadarstevnan Klaksvik 17 feb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Bernt Skarstad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F60D380-3630-A8C5-50A6-FD2FFFE9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1C5F-19E6-47F1-BA41-08E8E5FCFE88}" type="datetime1">
              <a:rPr lang="nb-NO" smtClean="0"/>
              <a:t>17.02.2024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D2C141-1CD1-548E-95D6-0E1D222B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4A3A02-7F61-1E6A-D28A-8B6AC31C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43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742D44-3AF9-69FD-CBA6-8769BB9EC2C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r>
              <a:rPr lang="nb-NO" dirty="0"/>
              <a:t>Bern Konvensjon 1986 Vern av truede arter</a:t>
            </a:r>
          </a:p>
          <a:p>
            <a:r>
              <a:rPr lang="nb-NO" dirty="0"/>
              <a:t>Nasjonalt rovdyrforlik 2 delt mål rovdyr og beitedyr</a:t>
            </a:r>
          </a:p>
          <a:p>
            <a:r>
              <a:rPr lang="nb-NO" dirty="0"/>
              <a:t>Regional styring</a:t>
            </a:r>
          </a:p>
          <a:p>
            <a:r>
              <a:rPr lang="nb-NO" dirty="0"/>
              <a:t>Bestandsmål rovdyr 13 bjørn ynglinger . Jerv 39 ynglinger. Gaupe 65 ynglinger. Ulv 4 – 6 ynglinger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ABDC009-EFA1-8B46-5CAA-5BF378BA872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r>
              <a:rPr lang="nb-NO" dirty="0"/>
              <a:t>Sau og lam på beite 1 373 478</a:t>
            </a:r>
          </a:p>
          <a:p>
            <a:r>
              <a:rPr lang="nb-NO"/>
              <a:t>Tap 5,2 %</a:t>
            </a:r>
            <a:endParaRPr lang="nb-NO" dirty="0"/>
          </a:p>
          <a:p>
            <a:r>
              <a:rPr lang="nb-NO" dirty="0"/>
              <a:t>Jerv og gaupe tar 65 % av tap på beite</a:t>
            </a:r>
          </a:p>
          <a:p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B84C6EA-679E-8F17-E568-CE10369B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A0A6-0604-4B0E-ABBB-7D84C62C5B7A}" type="datetime1">
              <a:rPr lang="nb-NO" smtClean="0"/>
              <a:t>17.02.2024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437F62-A867-0436-0575-A36DBAA5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3FEEAB-6F32-2D02-75B0-B91C10D0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04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ssholder for innhold 5" descr="Et bilde som inneholder pattedyr, sau, gress, utendørs&#10;&#10;Automatisk generert beskrivelse">
            <a:extLst>
              <a:ext uri="{FF2B5EF4-FFF2-40B4-BE49-F238E27FC236}">
                <a16:creationId xmlns:a16="http://schemas.microsoft.com/office/drawing/2014/main" id="{D441B90E-41FB-3BA2-A7DE-2CF9E2C005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6" b="2063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1A7E479-93E0-7A33-B0C1-00C25AE9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Sau er viktig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EF3AD7-85CE-0298-B897-A1CEBE89D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Omdanner gras til mat</a:t>
            </a:r>
          </a:p>
          <a:p>
            <a:r>
              <a:rPr lang="en-US" sz="2000"/>
              <a:t>Omdanner gras til klær</a:t>
            </a:r>
          </a:p>
          <a:p>
            <a:r>
              <a:rPr lang="en-US" sz="2000"/>
              <a:t>Omdanner gras til skinn og lær</a:t>
            </a:r>
          </a:p>
          <a:p>
            <a:r>
              <a:rPr lang="en-US" sz="2000"/>
              <a:t>Pleier utmarka </a:t>
            </a:r>
          </a:p>
          <a:p>
            <a:r>
              <a:rPr lang="en-US" sz="2000"/>
              <a:t>Ikke reist mat </a:t>
            </a:r>
          </a:p>
          <a:p>
            <a:r>
              <a:rPr lang="en-US" sz="2000"/>
              <a:t>Binder CO 2</a:t>
            </a:r>
          </a:p>
          <a:p>
            <a:r>
              <a:rPr lang="en-US" sz="2000"/>
              <a:t>Verdiskaping</a:t>
            </a:r>
          </a:p>
          <a:p>
            <a:r>
              <a:rPr lang="en-US" sz="2000"/>
              <a:t>Kvalitetstid </a:t>
            </a:r>
          </a:p>
          <a:p>
            <a:endParaRPr lang="en-US" sz="200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3D27AD0-D0FF-0CD0-C12D-814C9858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60AC-B9EE-45BD-9C33-718DB0BE12EB}" type="datetime1">
              <a:rPr lang="nb-NO" smtClean="0"/>
              <a:t>17.02.2024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2049DFA-14BD-32CC-58EF-75116E97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B05BDA5-96A9-D5FC-7928-140D8CA0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429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8F7E7-F51A-5D6D-042D-A0393404E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1A87F82B-28FF-A792-F153-C1073D3A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Samarbeidsprosjekter i Nord </a:t>
            </a:r>
            <a:r>
              <a:rPr lang="nb-NO" dirty="0" err="1"/>
              <a:t>Atlanterhavs</a:t>
            </a:r>
            <a:r>
              <a:rPr lang="nb-NO" dirty="0"/>
              <a:t> region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64ADAF9-A9E7-D9D6-2923-42EAB66DA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699205"/>
            <a:ext cx="5565459" cy="1793670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Bærekraftig beitebruk i lokalmat profilering</a:t>
            </a:r>
          </a:p>
          <a:p>
            <a:r>
              <a:rPr lang="nb-NO" dirty="0"/>
              <a:t>Lofotlam / Nora</a:t>
            </a:r>
          </a:p>
          <a:p>
            <a:r>
              <a:rPr lang="nb-NO" dirty="0"/>
              <a:t>Lofoten forsøksring, Gustav K </a:t>
            </a:r>
            <a:r>
              <a:rPr lang="nb-NO" dirty="0" err="1"/>
              <a:t>Bunadarstovan</a:t>
            </a:r>
            <a:r>
              <a:rPr lang="nb-NO" dirty="0"/>
              <a:t> Jens Ivan Holar Kjartan </a:t>
            </a:r>
            <a:r>
              <a:rPr lang="nb-NO" dirty="0" err="1"/>
              <a:t>Bollason</a:t>
            </a:r>
            <a:endParaRPr lang="nb-NO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88320B61-7E68-D3AF-6201-FAED346546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    Aktuelle nye prosjekter </a:t>
            </a:r>
          </a:p>
          <a:p>
            <a:r>
              <a:rPr lang="nb-NO" dirty="0"/>
              <a:t>Korn, Potet , rotgrønnsaker , beitepussing 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3DDE3F4-771B-1EFA-8278-F015B3A7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BDAC-00BF-4A4C-B4AE-946395110D5C}" type="datetime1">
              <a:rPr lang="nb-NO" smtClean="0"/>
              <a:t>17.02.2024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CCC673A-BF13-01BF-3B70-97A5B8E0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3D7C0CE-DC0C-74CC-AE23-B0A6C598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12</a:t>
            </a:fld>
            <a:endParaRPr lang="nb-NO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57EFEC-93BC-66D6-C3EF-3EF8F9BD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73" y="1519442"/>
            <a:ext cx="5070828" cy="28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Et bilde som inneholder traktor, utendørs, tog, person&#10;&#10;Automatisk generert beskrivelse">
            <a:extLst>
              <a:ext uri="{FF2B5EF4-FFF2-40B4-BE49-F238E27FC236}">
                <a16:creationId xmlns:a16="http://schemas.microsoft.com/office/drawing/2014/main" id="{A16FFE66-3302-551A-9327-7002E30C2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603" y="3751312"/>
            <a:ext cx="3135018" cy="1523619"/>
          </a:xfrm>
          <a:prstGeom prst="rect">
            <a:avLst/>
          </a:prstGeom>
        </p:spPr>
      </p:pic>
      <p:pic>
        <p:nvPicPr>
          <p:cNvPr id="14" name="Bilde 13" descr="Et bilde som inneholder gress, utendørs, person, plante&#10;&#10;Automatisk generert beskrivelse">
            <a:extLst>
              <a:ext uri="{FF2B5EF4-FFF2-40B4-BE49-F238E27FC236}">
                <a16:creationId xmlns:a16="http://schemas.microsoft.com/office/drawing/2014/main" id="{F28CA676-381E-F3BF-A032-73E95AE7C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45" y="2719451"/>
            <a:ext cx="2391560" cy="1793670"/>
          </a:xfrm>
          <a:prstGeom prst="rect">
            <a:avLst/>
          </a:prstGeom>
        </p:spPr>
      </p:pic>
      <p:pic>
        <p:nvPicPr>
          <p:cNvPr id="16" name="Bilde 15" descr="Et bilde som inneholder utendørs, gress, hjul, dekk&#10;&#10;Automatisk generert beskrivelse">
            <a:extLst>
              <a:ext uri="{FF2B5EF4-FFF2-40B4-BE49-F238E27FC236}">
                <a16:creationId xmlns:a16="http://schemas.microsoft.com/office/drawing/2014/main" id="{09A4D4AA-B7C7-12C3-F8A9-204313706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05" y="4876800"/>
            <a:ext cx="21844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7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rges riksvåpen">
            <a:extLst>
              <a:ext uri="{FF2B5EF4-FFF2-40B4-BE49-F238E27FC236}">
                <a16:creationId xmlns:a16="http://schemas.microsoft.com/office/drawing/2014/main" id="{2088F60A-AEDA-AA0E-B72E-3E228874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18" y="0"/>
            <a:ext cx="1118235" cy="198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ndelaget innlogging">
            <a:extLst>
              <a:ext uri="{FF2B5EF4-FFF2-40B4-BE49-F238E27FC236}">
                <a16:creationId xmlns:a16="http://schemas.microsoft.com/office/drawing/2014/main" id="{0CBAE96C-F690-40B3-4CAC-E8824AB5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20279"/>
            <a:ext cx="1307783" cy="18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m Norsk Bonde- og Småbrukarlag — REKO Norge">
            <a:extLst>
              <a:ext uri="{FF2B5EF4-FFF2-40B4-BE49-F238E27FC236}">
                <a16:creationId xmlns:a16="http://schemas.microsoft.com/office/drawing/2014/main" id="{A9A53B0B-5544-4A11-1F65-AEE0E185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18" y="886764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1BE1FDA-4BDF-00C6-B96A-9AA1BB4ACC36}"/>
              </a:ext>
            </a:extLst>
          </p:cNvPr>
          <p:cNvSpPr txBox="1"/>
          <p:nvPr/>
        </p:nvSpPr>
        <p:spPr>
          <a:xfrm>
            <a:off x="831273" y="346487"/>
            <a:ext cx="3111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Prosess linje for den </a:t>
            </a:r>
          </a:p>
          <a:p>
            <a:r>
              <a:rPr lang="nb-NO" sz="2400" dirty="0"/>
              <a:t>Norske </a:t>
            </a:r>
            <a:r>
              <a:rPr lang="nb-NO" sz="2400" dirty="0" err="1"/>
              <a:t>Landbrksmodell</a:t>
            </a:r>
            <a:endParaRPr lang="nb-NO" sz="24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F2AA20-8BE9-41B8-2ECC-093F640F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E0E4-959B-4C18-9092-FEDB1D5571B0}" type="datetime1">
              <a:rPr lang="nb-NO" smtClean="0"/>
              <a:t>17.02.2024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A9B834-1846-A7FF-08CC-A1515A3F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A4EB6B1-BE4E-0EDA-3DAF-DF8F3AD32D4A}"/>
              </a:ext>
            </a:extLst>
          </p:cNvPr>
          <p:cNvSpPr txBox="1"/>
          <p:nvPr/>
        </p:nvSpPr>
        <p:spPr>
          <a:xfrm>
            <a:off x="5049078" y="2520563"/>
            <a:ext cx="233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Hovedavtale fra  1952 </a:t>
            </a:r>
          </a:p>
        </p:txBody>
      </p:sp>
      <p:pic>
        <p:nvPicPr>
          <p:cNvPr id="3074" name="Picture 2" descr="tine-logo - Ecoxy">
            <a:extLst>
              <a:ext uri="{FF2B5EF4-FFF2-40B4-BE49-F238E27FC236}">
                <a16:creationId xmlns:a16="http://schemas.microsoft.com/office/drawing/2014/main" id="{7FA4F7C6-850C-3D1D-2E9F-E7FFA89AC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32" y="2889895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rtura vil ta ut betydelige gevinster">
            <a:extLst>
              <a:ext uri="{FF2B5EF4-FFF2-40B4-BE49-F238E27FC236}">
                <a16:creationId xmlns:a16="http://schemas.microsoft.com/office/drawing/2014/main" id="{66120A41-D041-E157-5FD4-9FBDC952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11" y="3173013"/>
            <a:ext cx="1234457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elleskjøpet logo | Felleskjøpet.no">
            <a:extLst>
              <a:ext uri="{FF2B5EF4-FFF2-40B4-BE49-F238E27FC236}">
                <a16:creationId xmlns:a16="http://schemas.microsoft.com/office/drawing/2014/main" id="{8DFB3E74-4D16-B183-B156-C3BC19A9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59" y="3329029"/>
            <a:ext cx="3391729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iwi | Olar Portconsult">
            <a:extLst>
              <a:ext uri="{FF2B5EF4-FFF2-40B4-BE49-F238E27FC236}">
                <a16:creationId xmlns:a16="http://schemas.microsoft.com/office/drawing/2014/main" id="{45D72879-F07D-F8F0-2E48-C4D27FB5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52" y="5056836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ma 1000 — Røros Handelsstand">
            <a:extLst>
              <a:ext uri="{FF2B5EF4-FFF2-40B4-BE49-F238E27FC236}">
                <a16:creationId xmlns:a16="http://schemas.microsoft.com/office/drawing/2014/main" id="{66356E66-B9DE-94D8-58C6-E7C3C313B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90" y="502920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F5BF9BB-F5F8-2793-79DC-8A4472DF7354}"/>
              </a:ext>
            </a:extLst>
          </p:cNvPr>
          <p:cNvSpPr txBox="1"/>
          <p:nvPr/>
        </p:nvSpPr>
        <p:spPr>
          <a:xfrm>
            <a:off x="596348" y="1989281"/>
            <a:ext cx="297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Årlige landbruksforhandlinger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A27C4B3-4A15-3512-F298-8AF719871004}"/>
              </a:ext>
            </a:extLst>
          </p:cNvPr>
          <p:cNvSpPr txBox="1"/>
          <p:nvPr/>
        </p:nvSpPr>
        <p:spPr>
          <a:xfrm>
            <a:off x="596348" y="3725463"/>
            <a:ext cx="13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Angro</a:t>
            </a:r>
            <a:r>
              <a:rPr lang="nb-NO" dirty="0"/>
              <a:t> priser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45811A9-398B-0F45-9839-66D83EDB6F5B}"/>
              </a:ext>
            </a:extLst>
          </p:cNvPr>
          <p:cNvSpPr txBox="1"/>
          <p:nvPr/>
        </p:nvSpPr>
        <p:spPr>
          <a:xfrm>
            <a:off x="970059" y="5736426"/>
            <a:ext cx="298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Fritt marked / fri prisdannelse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6764700-3F61-A1D9-14D3-FD21DED67A3F}"/>
              </a:ext>
            </a:extLst>
          </p:cNvPr>
          <p:cNvSpPr txBox="1"/>
          <p:nvPr/>
        </p:nvSpPr>
        <p:spPr>
          <a:xfrm>
            <a:off x="2926273" y="4452730"/>
            <a:ext cx="716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---------------------------------------------------------------------------------------------------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FB91EE9-A6F1-5D43-0346-204F7894C20D}"/>
              </a:ext>
            </a:extLst>
          </p:cNvPr>
          <p:cNvSpPr txBox="1"/>
          <p:nvPr/>
        </p:nvSpPr>
        <p:spPr>
          <a:xfrm>
            <a:off x="8802094" y="5899868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Priser etter kundens </a:t>
            </a:r>
            <a:r>
              <a:rPr lang="nb-NO" dirty="0" err="1"/>
              <a:t>kjøpekrafr</a:t>
            </a:r>
            <a:endParaRPr lang="nb-NO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7F0CE5A8-E788-FBF0-9ADE-D83CBA0D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79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dephotography.com/nature/IMG_0621-GeeseF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76200"/>
            <a:ext cx="869223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33C0-F793-4874-B842-D1FDD34C9A3D}" type="datetime1">
              <a:rPr lang="nb-NO" smtClean="0"/>
              <a:t>17.02.2024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B09515-40A7-751C-71F5-A92A154B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42" name="Picture 2" descr="C:\Users\Bernt\AppData\Local\Microsoft\Windows\Temporary Internet Files\Content.Outlook\3VBSY6H7\FB_IMG_1464633973058_resize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CD10-2403-4C14-8039-ABA59C29D3A3}" type="datetime1">
              <a:rPr lang="nb-NO" smtClean="0"/>
              <a:t>17.02.2024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BB10C9E-4295-5F3A-0DD7-7E18A908044F}"/>
              </a:ext>
            </a:extLst>
          </p:cNvPr>
          <p:cNvSpPr txBox="1"/>
          <p:nvPr/>
        </p:nvSpPr>
        <p:spPr>
          <a:xfrm flipH="1">
            <a:off x="1056526" y="576873"/>
            <a:ext cx="4716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>
                    <a:lumMod val="95000"/>
                  </a:schemeClr>
                </a:solidFill>
              </a:rPr>
              <a:t>Takk for oppmerksomheten gode venner</a:t>
            </a:r>
          </a:p>
          <a:p>
            <a:r>
              <a:rPr lang="nb-NO" sz="2400" dirty="0">
                <a:solidFill>
                  <a:schemeClr val="bg1">
                    <a:lumMod val="95000"/>
                  </a:schemeClr>
                </a:solidFill>
              </a:rPr>
              <a:t>Bernt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BFF3DF-B33D-AAFE-D9D7-CE282AB7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31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ssholder for innhold 17" descr="Et bilde som inneholder person, Menneskeansikt, klær, smil&#10;&#10;Automatisk generert beskrivelse">
            <a:extLst>
              <a:ext uri="{FF2B5EF4-FFF2-40B4-BE49-F238E27FC236}">
                <a16:creationId xmlns:a16="http://schemas.microsoft.com/office/drawing/2014/main" id="{6C4D68A9-4E55-0B1A-F269-60E05B083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 b="11119"/>
          <a:stretch/>
        </p:blipFill>
        <p:spPr>
          <a:xfrm>
            <a:off x="48806" y="8292"/>
            <a:ext cx="12192000" cy="6849707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ED188B6-6098-BEF2-075B-CA9E3538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1948171"/>
            <a:ext cx="4501057" cy="26613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Bernt </a:t>
            </a:r>
            <a:r>
              <a:rPr lang="en-US" sz="3400" i="1" dirty="0">
                <a:solidFill>
                  <a:srgbClr val="FFFFFF"/>
                </a:solidFill>
              </a:rPr>
              <a:t>Skarstad </a:t>
            </a:r>
            <a:br>
              <a:rPr lang="en-US" sz="3400" i="1" dirty="0">
                <a:solidFill>
                  <a:srgbClr val="FFFFFF"/>
                </a:solidFill>
              </a:rPr>
            </a:br>
            <a:r>
              <a:rPr lang="en-US" sz="3400" i="1" dirty="0" err="1">
                <a:solidFill>
                  <a:srgbClr val="FFFFFF"/>
                </a:solidFill>
              </a:rPr>
              <a:t>Leder</a:t>
            </a:r>
            <a:r>
              <a:rPr lang="en-US" sz="3400" i="1" dirty="0">
                <a:solidFill>
                  <a:srgbClr val="FFFFFF"/>
                </a:solidFill>
              </a:rPr>
              <a:t> av </a:t>
            </a:r>
            <a:r>
              <a:rPr lang="en-US" sz="3400" i="1" dirty="0" err="1">
                <a:solidFill>
                  <a:srgbClr val="FFFFFF"/>
                </a:solidFill>
              </a:rPr>
              <a:t>Norsk</a:t>
            </a:r>
            <a:r>
              <a:rPr lang="en-US" sz="3400" i="1" dirty="0">
                <a:solidFill>
                  <a:srgbClr val="FFFFFF"/>
                </a:solidFill>
              </a:rPr>
              <a:t> Bonde og </a:t>
            </a:r>
            <a:r>
              <a:rPr lang="en-US" sz="3400" i="1" dirty="0" err="1">
                <a:solidFill>
                  <a:srgbClr val="FFFFFF"/>
                </a:solidFill>
              </a:rPr>
              <a:t>Småbruker</a:t>
            </a:r>
            <a:r>
              <a:rPr lang="en-US" sz="3400" i="1" dirty="0">
                <a:solidFill>
                  <a:srgbClr val="FFFFFF"/>
                </a:solidFill>
              </a:rPr>
              <a:t> lag I Nordland </a:t>
            </a:r>
            <a:r>
              <a:rPr lang="en-US" sz="3400" i="1" dirty="0" err="1">
                <a:solidFill>
                  <a:srgbClr val="FFFFFF"/>
                </a:solidFill>
              </a:rPr>
              <a:t>fylke</a:t>
            </a:r>
            <a:r>
              <a:rPr lang="en-US" sz="3400" i="1" dirty="0">
                <a:solidFill>
                  <a:srgbClr val="FFFFFF"/>
                </a:solidFill>
              </a:rPr>
              <a:t> Norge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6023E25-EF6F-7511-3A87-FC50E330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8764-1789-4736-A443-EEC7115F1B69}" type="datetime1">
              <a:rPr lang="nb-NO" smtClean="0"/>
              <a:t>17.02.2024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F77197-F4B5-E110-EB06-3EF3CC63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pic>
        <p:nvPicPr>
          <p:cNvPr id="5" name="Picture 16" descr="Om Norsk Bonde- og Småbrukarlag — REKO Norge">
            <a:extLst>
              <a:ext uri="{FF2B5EF4-FFF2-40B4-BE49-F238E27FC236}">
                <a16:creationId xmlns:a16="http://schemas.microsoft.com/office/drawing/2014/main" id="{0E30555D-D7CC-63D7-7086-96F515AA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6" y="4609484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7A10AE-B7EC-AD47-E303-0E7972F4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10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B1AE1-2A37-1616-58DC-702FF6FF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" y="971982"/>
            <a:ext cx="4368602" cy="6237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Bakgrunn</a:t>
            </a:r>
            <a:endParaRPr lang="en-US" sz="5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567372-4581-A197-3E62-7DC740A82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662" y="2606310"/>
            <a:ext cx="4243589" cy="36643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   </a:t>
            </a:r>
            <a:r>
              <a:rPr lang="en-US" sz="2200" u="sng" dirty="0"/>
              <a:t>Bonde og </a:t>
            </a:r>
            <a:r>
              <a:rPr lang="en-US" sz="2200" u="sng" dirty="0" err="1"/>
              <a:t>entreprenør</a:t>
            </a:r>
            <a:endParaRPr lang="en-US" sz="2200" u="sng" dirty="0"/>
          </a:p>
          <a:p>
            <a:r>
              <a:rPr lang="en-US" sz="2200" dirty="0" err="1"/>
              <a:t>Melkekyr</a:t>
            </a:r>
            <a:r>
              <a:rPr lang="en-US" sz="2200" dirty="0"/>
              <a:t>, </a:t>
            </a:r>
            <a:r>
              <a:rPr lang="en-US" sz="2200" dirty="0" err="1"/>
              <a:t>kjøttfe</a:t>
            </a:r>
            <a:r>
              <a:rPr lang="en-US" sz="2200" dirty="0"/>
              <a:t> og gris</a:t>
            </a:r>
          </a:p>
          <a:p>
            <a:r>
              <a:rPr lang="en-US" sz="2200" dirty="0"/>
              <a:t>Gras og </a:t>
            </a:r>
            <a:r>
              <a:rPr lang="en-US" sz="2200" dirty="0" err="1"/>
              <a:t>alge</a:t>
            </a:r>
            <a:r>
              <a:rPr lang="en-US" sz="2200" dirty="0"/>
              <a:t> </a:t>
            </a:r>
            <a:r>
              <a:rPr lang="en-US" sz="2200" dirty="0" err="1"/>
              <a:t>produksjon</a:t>
            </a:r>
            <a:endParaRPr lang="en-US" sz="2200" dirty="0"/>
          </a:p>
          <a:p>
            <a:r>
              <a:rPr lang="en-US" sz="2200" dirty="0" err="1"/>
              <a:t>Utmarks</a:t>
            </a:r>
            <a:r>
              <a:rPr lang="en-US" sz="2200" dirty="0"/>
              <a:t> </a:t>
            </a:r>
            <a:r>
              <a:rPr lang="en-US" sz="2200" dirty="0" err="1"/>
              <a:t>anlegg</a:t>
            </a:r>
            <a:r>
              <a:rPr lang="en-US" sz="2200" dirty="0"/>
              <a:t> </a:t>
            </a:r>
            <a:r>
              <a:rPr lang="en-US" sz="2200" dirty="0" err="1"/>
              <a:t>virksomhet</a:t>
            </a:r>
            <a:endParaRPr lang="en-US" sz="2200" dirty="0"/>
          </a:p>
          <a:p>
            <a:r>
              <a:rPr lang="en-US" sz="2200" dirty="0" err="1"/>
              <a:t>Norges</a:t>
            </a:r>
            <a:r>
              <a:rPr lang="en-US" sz="2200" dirty="0"/>
              <a:t> Bondelag 15 </a:t>
            </a:r>
            <a:r>
              <a:rPr lang="en-US" sz="2200" dirty="0" err="1"/>
              <a:t>år</a:t>
            </a:r>
            <a:r>
              <a:rPr lang="en-US" sz="2200" dirty="0"/>
              <a:t> (6 </a:t>
            </a:r>
            <a:r>
              <a:rPr lang="en-US" sz="2200" dirty="0" err="1"/>
              <a:t>år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leder</a:t>
            </a:r>
            <a:r>
              <a:rPr lang="en-US" sz="2200" dirty="0"/>
              <a:t>)</a:t>
            </a:r>
          </a:p>
          <a:p>
            <a:r>
              <a:rPr lang="en-US" sz="2200" dirty="0" err="1"/>
              <a:t>Norsk</a:t>
            </a:r>
            <a:r>
              <a:rPr lang="en-US" sz="2200" dirty="0"/>
              <a:t> Bonde og </a:t>
            </a:r>
            <a:r>
              <a:rPr lang="en-US" sz="2200" dirty="0" err="1"/>
              <a:t>Småbrukerlag</a:t>
            </a:r>
            <a:r>
              <a:rPr lang="en-US" sz="2200" dirty="0"/>
              <a:t> 3 </a:t>
            </a:r>
            <a:r>
              <a:rPr lang="en-US" sz="2200" dirty="0" err="1"/>
              <a:t>år</a:t>
            </a:r>
            <a:r>
              <a:rPr lang="en-US" sz="2200" dirty="0"/>
              <a:t>  ( 1 </a:t>
            </a:r>
            <a:r>
              <a:rPr lang="en-US" sz="2200" dirty="0" err="1"/>
              <a:t>år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leder</a:t>
            </a:r>
            <a:r>
              <a:rPr lang="en-US" sz="2200" dirty="0"/>
              <a:t>)</a:t>
            </a:r>
          </a:p>
          <a:p>
            <a:r>
              <a:rPr lang="en-US" sz="2200" dirty="0" err="1"/>
              <a:t>Arktisk</a:t>
            </a:r>
            <a:r>
              <a:rPr lang="en-US" sz="2200" dirty="0"/>
              <a:t> Landbruk</a:t>
            </a:r>
          </a:p>
          <a:p>
            <a:endParaRPr lang="en-US" sz="2200" dirty="0"/>
          </a:p>
        </p:txBody>
      </p:sp>
      <p:pic>
        <p:nvPicPr>
          <p:cNvPr id="5" name="Content Placeholder 4" descr="02,06,2009    Bilder 209">
            <a:extLst>
              <a:ext uri="{FF2B5EF4-FFF2-40B4-BE49-F238E27FC236}">
                <a16:creationId xmlns:a16="http://schemas.microsoft.com/office/drawing/2014/main" id="{7029E677-F0D3-75D7-5931-4FCA859884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2" r="383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7315D6-CFD4-4905-4D45-FC51E89A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6C8C-664C-493C-B8A9-6B6ACBE0909A}" type="datetime1">
              <a:rPr lang="nb-NO" smtClean="0"/>
              <a:t>17.02.2024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430965-7CB5-B4EF-3ECE-8B77406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9A4BF8-1FCF-7CE3-15CD-36A53E99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71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8F46-C495-47A6-A26F-27AF938B2010}" type="datetime1">
              <a:rPr lang="nb-NO" smtClean="0"/>
              <a:t>17.02.2024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pic>
        <p:nvPicPr>
          <p:cNvPr id="1026" name="Picture 2" descr="C:\Users\Bernt\AppData\Local\Microsoft\Windows\Temporary Internet Files\Content.Outlook\3VBSY6H7\Fotosynte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542426"/>
            <a:ext cx="5040560" cy="581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1A3AC93-291A-131B-A4FC-C9D00A80D28C}"/>
              </a:ext>
            </a:extLst>
          </p:cNvPr>
          <p:cNvSpPr txBox="1"/>
          <p:nvPr/>
        </p:nvSpPr>
        <p:spPr>
          <a:xfrm flipH="1">
            <a:off x="999876" y="1455089"/>
            <a:ext cx="2260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The most powerfull and </a:t>
            </a:r>
            <a:r>
              <a:rPr lang="nb-NO" sz="2400" dirty="0" err="1"/>
              <a:t>sustainable</a:t>
            </a:r>
            <a:r>
              <a:rPr lang="nb-NO" sz="2400" dirty="0"/>
              <a:t> energi .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A8DD735-0042-7161-BA8A-B7C4D6C158EC}"/>
              </a:ext>
            </a:extLst>
          </p:cNvPr>
          <p:cNvSpPr txBox="1"/>
          <p:nvPr/>
        </p:nvSpPr>
        <p:spPr>
          <a:xfrm>
            <a:off x="9430247" y="1741336"/>
            <a:ext cx="1923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/>
              <a:t>Photosynthesis</a:t>
            </a:r>
            <a:r>
              <a:rPr lang="nb-NO" sz="2400" dirty="0"/>
              <a:t> is my religion 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9F6FE53-91FF-931E-3694-EBF3D44A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00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 2.1 Kartet viser strømsystemene i Nordsjøen, A; Norskehavet, Grønlandshavet og Barentshavet. Golfstrømmen, A; som strømmer inn i Norskehavet og nordover, fører A; til at hele Norskehavet og store deler av Barentshavet er isfritt A; og åpent for biologisk p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9862"/>
            <a:ext cx="7012346" cy="60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1558332" y="6396336"/>
            <a:ext cx="9109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 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D6B4-7524-4383-9A20-A780BDEC225C}" type="datetime1">
              <a:rPr lang="nb-NO" smtClean="0"/>
              <a:t>17.02.2024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0FDA7C-8A60-E436-4AB8-23A64AB3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2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2" name="Rectangle 4117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7608551-131E-CCBC-F2EF-51EDA2FF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955" y="543070"/>
            <a:ext cx="4785837" cy="168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Mest brukte Norske raser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Gammalnorsk spælsau">
            <a:extLst>
              <a:ext uri="{FF2B5EF4-FFF2-40B4-BE49-F238E27FC236}">
                <a16:creationId xmlns:a16="http://schemas.microsoft.com/office/drawing/2014/main" id="{74FCFCA6-48A4-31F0-A1AF-26778905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" b="2"/>
          <a:stretch/>
        </p:blipFill>
        <p:spPr bwMode="auto">
          <a:xfrm>
            <a:off x="-3" y="170174"/>
            <a:ext cx="3013876" cy="205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56312BE0-ADF0-92C0-953C-41E854EB6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" r="1" b="12960"/>
          <a:stretch/>
        </p:blipFill>
        <p:spPr bwMode="auto">
          <a:xfrm>
            <a:off x="3190841" y="170174"/>
            <a:ext cx="2998757" cy="205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281646AC-9960-390C-17D3-F35A72DAE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" r="5" b="4393"/>
          <a:stretch/>
        </p:blipFill>
        <p:spPr bwMode="auto">
          <a:xfrm>
            <a:off x="20" y="2396614"/>
            <a:ext cx="3013855" cy="206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BFF8AEF-A235-F43E-FFEF-406ACCC96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r="5254" b="4"/>
          <a:stretch/>
        </p:blipFill>
        <p:spPr bwMode="auto">
          <a:xfrm>
            <a:off x="3190842" y="2396614"/>
            <a:ext cx="2998756" cy="206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CCBE524-7C4A-079A-2FDD-427B3D536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7" r="-4" b="7164"/>
          <a:stretch/>
        </p:blipFill>
        <p:spPr bwMode="auto">
          <a:xfrm>
            <a:off x="-1" y="4629235"/>
            <a:ext cx="3013875" cy="16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C819097-5978-9A42-E6B3-38F702FF64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2" r="-3" b="21192"/>
          <a:stretch/>
        </p:blipFill>
        <p:spPr bwMode="auto">
          <a:xfrm>
            <a:off x="3190842" y="4629235"/>
            <a:ext cx="2998756" cy="16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8B3B439-5D3B-C250-1B2B-732680786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7955" y="2412009"/>
            <a:ext cx="4785837" cy="37138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Dalasau</a:t>
            </a:r>
            <a:endParaRPr lang="en-US" sz="2000" dirty="0"/>
          </a:p>
          <a:p>
            <a:r>
              <a:rPr lang="en-US" sz="2000" dirty="0" err="1"/>
              <a:t>Gammel</a:t>
            </a:r>
            <a:r>
              <a:rPr lang="en-US" sz="2000" dirty="0"/>
              <a:t> </a:t>
            </a:r>
            <a:r>
              <a:rPr lang="en-US" sz="2000" dirty="0" err="1"/>
              <a:t>Norsk</a:t>
            </a:r>
            <a:r>
              <a:rPr lang="en-US" sz="2000" dirty="0"/>
              <a:t> </a:t>
            </a:r>
            <a:r>
              <a:rPr lang="en-US" sz="2000" dirty="0" err="1"/>
              <a:t>spel</a:t>
            </a:r>
            <a:endParaRPr lang="en-US" sz="2000" dirty="0"/>
          </a:p>
          <a:p>
            <a:r>
              <a:rPr lang="en-US" sz="2000" dirty="0" err="1"/>
              <a:t>Gammel</a:t>
            </a:r>
            <a:r>
              <a:rPr lang="en-US" sz="2000" dirty="0"/>
              <a:t> </a:t>
            </a:r>
            <a:r>
              <a:rPr lang="en-US" sz="2000" dirty="0" err="1"/>
              <a:t>Norsk</a:t>
            </a:r>
            <a:endParaRPr lang="en-US" sz="2000" dirty="0"/>
          </a:p>
          <a:p>
            <a:r>
              <a:rPr lang="en-US" sz="2000" dirty="0" err="1"/>
              <a:t>Norsk</a:t>
            </a:r>
            <a:r>
              <a:rPr lang="en-US" sz="2000" dirty="0"/>
              <a:t> </a:t>
            </a:r>
            <a:r>
              <a:rPr lang="en-US" sz="2000" dirty="0" err="1"/>
              <a:t>Kvitsau</a:t>
            </a:r>
            <a:endParaRPr lang="en-US" sz="2000" dirty="0"/>
          </a:p>
          <a:p>
            <a:r>
              <a:rPr lang="en-US" sz="2000" dirty="0" err="1"/>
              <a:t>Spæl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Steigar</a:t>
            </a:r>
            <a:endParaRPr lang="en-US" sz="2000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F3A60E-B0AB-68C1-ED8C-7C7FFEA5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00FA-4B36-4951-AD5F-202CD2F05872}" type="datetime1">
              <a:rPr lang="nb-NO" smtClean="0"/>
              <a:t>17.02.2024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0869852-C4E0-924B-D7B2-53C7BFDA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BC891F-D8CD-884B-8FA1-0FFD3D7E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72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D604B0-4BAA-5469-908D-CC456A09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Godt beite</a:t>
            </a:r>
          </a:p>
        </p:txBody>
      </p:sp>
      <p:pic>
        <p:nvPicPr>
          <p:cNvPr id="2050" name="Picture 2" descr="Sau, Lam, Landlig, Dyr, Husdyr">
            <a:extLst>
              <a:ext uri="{FF2B5EF4-FFF2-40B4-BE49-F238E27FC236}">
                <a16:creationId xmlns:a16="http://schemas.microsoft.com/office/drawing/2014/main" id="{A2A68A90-7DD8-0255-E62E-6D7BAD87AF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2745"/>
            <a:ext cx="5181600" cy="34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t : natur, villmark, eng, dyreliv, vill, hjort, flokk, beitemark, beite,  sau, fauna, spiser, Nord, Grovfôr, reinsdyr, alaska, økosystem, tundra,  elg, Denali, storfe som pattedyr 4288x2858 - - 485746 - Bilder Gratis -  PxHere">
            <a:extLst>
              <a:ext uri="{FF2B5EF4-FFF2-40B4-BE49-F238E27FC236}">
                <a16:creationId xmlns:a16="http://schemas.microsoft.com/office/drawing/2014/main" id="{CE78454C-F1E8-2DF8-9BCE-1D3847E980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2272746"/>
            <a:ext cx="5049520" cy="3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E223C8B-E5EF-B963-0213-8DE0AE36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38C-206D-4F9F-A6F3-1A0E91EC81DA}" type="datetime1">
              <a:rPr lang="nb-NO" smtClean="0"/>
              <a:t>17.02.2024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925258-FAB1-721C-CB2E-3FB1BB34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C7F28B-265C-C0DA-8234-1971C2B0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BA6A53-69D3-802A-97E9-3EEEB243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Sauefjøs</a:t>
            </a:r>
          </a:p>
        </p:txBody>
      </p:sp>
      <p:pic>
        <p:nvPicPr>
          <p:cNvPr id="2050" name="Picture 2" descr="Isolert sauefjøs 14x30 meter - Hero Bygg og Eiendom AS">
            <a:extLst>
              <a:ext uri="{FF2B5EF4-FFF2-40B4-BE49-F238E27FC236}">
                <a16:creationId xmlns:a16="http://schemas.microsoft.com/office/drawing/2014/main" id="{E029D89D-8667-1211-36CE-EF61CE4E9E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648" y="865914"/>
            <a:ext cx="5374356" cy="26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uefjøs i heltreelementer - Rauland, Telemark | Trefokus">
            <a:extLst>
              <a:ext uri="{FF2B5EF4-FFF2-40B4-BE49-F238E27FC236}">
                <a16:creationId xmlns:a16="http://schemas.microsoft.com/office/drawing/2014/main" id="{1994A4FC-F804-8CD9-5423-3510B8D1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24613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ille før stormen | Felleskjøpet.no">
            <a:extLst>
              <a:ext uri="{FF2B5EF4-FFF2-40B4-BE49-F238E27FC236}">
                <a16:creationId xmlns:a16="http://schemas.microsoft.com/office/drawing/2014/main" id="{27AE3DEC-2DC4-2380-8B67-B3B4302A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0686"/>
            <a:ext cx="5197643" cy="31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E224C9-32CB-9D0E-126A-166CDE3E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DF54-A867-4E01-A8CE-D67A94D5CC6F}" type="datetime1">
              <a:rPr lang="nb-NO" smtClean="0"/>
              <a:t>17.02.2024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F4AE6A5-7A94-BF4B-00C3-43CF5B60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C044DF3-E424-FBD6-5CF1-B74610E3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868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9CF184-3D61-8C57-37B5-8A8E3FA2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Utmarka brukes av flere </a:t>
            </a:r>
          </a:p>
        </p:txBody>
      </p:sp>
      <p:pic>
        <p:nvPicPr>
          <p:cNvPr id="6146" name="Picture 2" descr="Ulv tok sau inne i fjøs på Tynset - TV 2">
            <a:extLst>
              <a:ext uri="{FF2B5EF4-FFF2-40B4-BE49-F238E27FC236}">
                <a16:creationId xmlns:a16="http://schemas.microsoft.com/office/drawing/2014/main" id="{DDEB6D29-853B-EEEE-186A-D6E27E5813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7" y="1263122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vorfor lar vi overproduksjonen av sau fortsette? – Harvest Magazine">
            <a:extLst>
              <a:ext uri="{FF2B5EF4-FFF2-40B4-BE49-F238E27FC236}">
                <a16:creationId xmlns:a16="http://schemas.microsoft.com/office/drawing/2014/main" id="{168AB7BB-FBF4-CB01-B628-38B8C3B196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3525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insdyr Dyr Dyreliv - Gratis bilde på Pixabay - Pixabay">
            <a:extLst>
              <a:ext uri="{FF2B5EF4-FFF2-40B4-BE49-F238E27FC236}">
                <a16:creationId xmlns:a16="http://schemas.microsoft.com/office/drawing/2014/main" id="{6C5F4BDF-FFD6-5F14-F92A-B3D3127AC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" y="29770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torfe på beite. NRF. Norsk rødt fe. Husdyr. Kulturlandskap. Mellom  Dalsbygda i Os og Vingelen i Tolga, Hedmark. Husdyrbruk i Nord-Østerdalen.  Landbruk. Ku. Kuer. - Anno – Museene i Hedmark / DigitaltMuseum">
            <a:extLst>
              <a:ext uri="{FF2B5EF4-FFF2-40B4-BE49-F238E27FC236}">
                <a16:creationId xmlns:a16="http://schemas.microsoft.com/office/drawing/2014/main" id="{78B65DF6-AC29-25D1-0668-FB617AFB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2" y="5038725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Vil ha ekstraordinære uttak av jerv - Norges Bondelag">
            <a:extLst>
              <a:ext uri="{FF2B5EF4-FFF2-40B4-BE49-F238E27FC236}">
                <a16:creationId xmlns:a16="http://schemas.microsoft.com/office/drawing/2014/main" id="{83912663-849B-5A12-A665-7DE3E8EA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74426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Ekte gauper – Wikipedia">
            <a:extLst>
              <a:ext uri="{FF2B5EF4-FFF2-40B4-BE49-F238E27FC236}">
                <a16:creationId xmlns:a16="http://schemas.microsoft.com/office/drawing/2014/main" id="{E38EC62A-A355-CFB2-663B-0F32557E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99" y="3068112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Bildet : fugl, vinge, Drage, nebb, Ørn, svevende, hauk, fauna, rovfugl,  bald eagle, virveldyr, alaska, gribb, falk, harrier, inflight, BIF,  kachemakbay, andymorffew, morffew, Hvithodet Havørn, egyptiske gribben,  haukefugler 4320x3456 - - 267900 ...">
            <a:extLst>
              <a:ext uri="{FF2B5EF4-FFF2-40B4-BE49-F238E27FC236}">
                <a16:creationId xmlns:a16="http://schemas.microsoft.com/office/drawing/2014/main" id="{5A293164-8C3F-A1D0-7250-43CC904F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314823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bjørn – Store norske leksikon">
            <a:extLst>
              <a:ext uri="{FF2B5EF4-FFF2-40B4-BE49-F238E27FC236}">
                <a16:creationId xmlns:a16="http://schemas.microsoft.com/office/drawing/2014/main" id="{DB8F5283-0140-6309-2203-91DB4819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52" y="1357313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738 814 bilder, arkivfotografier, 3D-objekter og vektorer med Turgåer |  Shutterstock">
            <a:extLst>
              <a:ext uri="{FF2B5EF4-FFF2-40B4-BE49-F238E27FC236}">
                <a16:creationId xmlns:a16="http://schemas.microsoft.com/office/drawing/2014/main" id="{B7B2C642-65B6-7430-C11C-CE401832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2" y="3074775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rokodiller – Store norske leksikon">
            <a:extLst>
              <a:ext uri="{FF2B5EF4-FFF2-40B4-BE49-F238E27FC236}">
                <a16:creationId xmlns:a16="http://schemas.microsoft.com/office/drawing/2014/main" id="{5B95FC71-A799-FBDB-2978-30988EF9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77" y="5076824"/>
            <a:ext cx="1857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CD35148-75F1-2A9F-029A-E6986491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49F5-511B-412C-919A-6D1087DAED29}" type="datetime1">
              <a:rPr lang="nb-NO" smtClean="0"/>
              <a:t>17.02.2024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7D23C99-97F3-34BC-91E7-5350C385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Bunadarstevnan Klaksvik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75FD4B-D523-DE47-40C3-732E80D1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2849-F108-4725-A760-2196D8DD7E7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75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303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Bunadarstevnan Klaksvik 17 feb Bernt Skarstad</vt:lpstr>
      <vt:lpstr>Bernt Skarstad  Leder av Norsk Bonde og Småbruker lag I Nordland fylke Norge</vt:lpstr>
      <vt:lpstr>Bakgrunn</vt:lpstr>
      <vt:lpstr>PowerPoint-presentasjon</vt:lpstr>
      <vt:lpstr>PowerPoint-presentasjon</vt:lpstr>
      <vt:lpstr>Mest brukte Norske raser</vt:lpstr>
      <vt:lpstr>Godt beite</vt:lpstr>
      <vt:lpstr>Sauefjøs</vt:lpstr>
      <vt:lpstr>Utmarka brukes av flere </vt:lpstr>
      <vt:lpstr>PowerPoint-presentasjon</vt:lpstr>
      <vt:lpstr>Sau er viktig  </vt:lpstr>
      <vt:lpstr>Samarbeidsprosjekter i Nord Atlanterhavs region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Bunadarstevnan Klaksvik 17 feb Bernt Skarstad</dc:title>
  <dc:creator>Bernt Skarstad</dc:creator>
  <cp:lastModifiedBy>Bernt Skarstad</cp:lastModifiedBy>
  <cp:revision>2</cp:revision>
  <dcterms:created xsi:type="dcterms:W3CDTF">2024-02-16T09:08:32Z</dcterms:created>
  <dcterms:modified xsi:type="dcterms:W3CDTF">2024-02-17T08:44:26Z</dcterms:modified>
</cp:coreProperties>
</file>